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handoutMasterIdLst>
    <p:handoutMasterId r:id="rId23"/>
  </p:handoutMasterIdLst>
  <p:sldIdLst>
    <p:sldId id="256" r:id="rId5"/>
    <p:sldId id="257" r:id="rId6"/>
    <p:sldId id="258" r:id="rId7"/>
    <p:sldId id="259" r:id="rId8"/>
    <p:sldId id="260" r:id="rId9"/>
    <p:sldId id="261" r:id="rId10"/>
    <p:sldId id="262" r:id="rId11"/>
    <p:sldId id="263" r:id="rId12"/>
    <p:sldId id="264" r:id="rId13"/>
    <p:sldId id="265" r:id="rId14"/>
    <p:sldId id="266"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FA7"/>
    <a:srgbClr val="E1E1E1"/>
    <a:srgbClr val="2E0C1F"/>
    <a:srgbClr val="903163"/>
    <a:srgbClr val="AA2C71"/>
    <a:srgbClr val="A62C6F"/>
    <a:srgbClr val="F9E7F1"/>
    <a:srgbClr val="85235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B538F6-AC32-4C48-A241-2C319D94E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02BACE3-EC2D-4898-B64D-08C196DE61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4D88D5-0AB9-479B-891B-76FAA2CC9968}" type="datetimeFigureOut">
              <a:rPr lang="en-US" smtClean="0"/>
              <a:t>3/30/2021</a:t>
            </a:fld>
            <a:endParaRPr lang="en-US" dirty="0"/>
          </a:p>
        </p:txBody>
      </p:sp>
      <p:sp>
        <p:nvSpPr>
          <p:cNvPr id="4" name="Footer Placeholder 3">
            <a:extLst>
              <a:ext uri="{FF2B5EF4-FFF2-40B4-BE49-F238E27FC236}">
                <a16:creationId xmlns:a16="http://schemas.microsoft.com/office/drawing/2014/main" id="{AF7CC0CC-D9A9-4658-833D-7168A941E9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66B70F4-8768-4C94-98DC-BDBE0D588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20114-DE68-48DB-98CA-3A246173CE7D}" type="slidenum">
              <a:rPr lang="en-US" smtClean="0"/>
              <a:t>‹#›</a:t>
            </a:fld>
            <a:endParaRPr lang="en-US" dirty="0"/>
          </a:p>
        </p:txBody>
      </p:sp>
    </p:spTree>
    <p:extLst>
      <p:ext uri="{BB962C8B-B14F-4D97-AF65-F5344CB8AC3E}">
        <p14:creationId xmlns:p14="http://schemas.microsoft.com/office/powerpoint/2010/main" val="3071631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95F94-0189-4A23-9895-35FA752439AB}" type="datetimeFigureOut">
              <a:rPr lang="en-US" smtClean="0"/>
              <a:t>3/30/2021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E1C88-3939-4832-BAAB-091D6FA96EB5}" type="slidenum">
              <a:rPr lang="en-US" smtClean="0"/>
              <a:t>‹#›</a:t>
            </a:fld>
            <a:endParaRPr lang="en-US" dirty="0"/>
          </a:p>
        </p:txBody>
      </p:sp>
    </p:spTree>
    <p:extLst>
      <p:ext uri="{BB962C8B-B14F-4D97-AF65-F5344CB8AC3E}">
        <p14:creationId xmlns:p14="http://schemas.microsoft.com/office/powerpoint/2010/main" val="131050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this slide when you finish preparing the other slides.</a:t>
            </a:r>
          </a:p>
        </p:txBody>
      </p:sp>
      <p:sp>
        <p:nvSpPr>
          <p:cNvPr id="4" name="Slide Number Placeholder 3"/>
          <p:cNvSpPr>
            <a:spLocks noGrp="1"/>
          </p:cNvSpPr>
          <p:nvPr>
            <p:ph type="sldNum" sz="quarter" idx="10"/>
          </p:nvPr>
        </p:nvSpPr>
        <p:spPr/>
        <p:txBody>
          <a:bodyPr/>
          <a:lstStyle/>
          <a:p>
            <a:fld id="{012E1C88-3939-4832-BAAB-091D6FA96EB5}" type="slidenum">
              <a:rPr lang="en-US" smtClean="0"/>
              <a:t>1</a:t>
            </a:fld>
            <a:endParaRPr lang="en-US" dirty="0"/>
          </a:p>
        </p:txBody>
      </p:sp>
    </p:spTree>
    <p:extLst>
      <p:ext uri="{BB962C8B-B14F-4D97-AF65-F5344CB8AC3E}">
        <p14:creationId xmlns:p14="http://schemas.microsoft.com/office/powerpoint/2010/main" val="49259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464567" y="3085765"/>
            <a:ext cx="11262866" cy="3304800"/>
          </a:xfrm>
          <a:prstGeom prst="rect">
            <a:avLst/>
          </a:prstGeom>
          <a:gradFill flip="none" rotWithShape="1">
            <a:gsLst>
              <a:gs pos="100000">
                <a:schemeClr val="accent2"/>
              </a:gs>
              <a:gs pos="58000">
                <a:schemeClr val="accent2">
                  <a:lumMod val="7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9226" y="1020431"/>
            <a:ext cx="10993549" cy="1475013"/>
          </a:xfrm>
          <a:effectLst/>
        </p:spPr>
        <p:txBody>
          <a:bodyPr anchor="ctr" anchorCtr="0">
            <a:normAutofit/>
          </a:bodyPr>
          <a:lstStyle>
            <a:lvl1pPr algn="ctr">
              <a:defRPr sz="5400">
                <a:solidFill>
                  <a:schemeClr val="accent1"/>
                </a:solidFill>
              </a:defRPr>
            </a:lvl1pPr>
          </a:lstStyle>
          <a:p>
            <a:r>
              <a:rPr lang="en-US" noProof="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ctr">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bg1"/>
                </a:solidFill>
              </a:defRPr>
            </a:lvl1pPr>
          </a:lstStyle>
          <a:p>
            <a:fld id="{77D86AA0-B889-4FC0-8908-A1A591CF11C0}" type="datetime8">
              <a:rPr lang="en-US" noProof="0" smtClean="0"/>
              <a:pPr/>
              <a:t>3/30/2021 2:34 PM</a:t>
            </a:fld>
            <a:endParaRPr lang="en-US" noProof="0"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bg1"/>
                </a:solidFill>
              </a:defRPr>
            </a:lvl1pPr>
          </a:lstStyle>
          <a:p>
            <a:r>
              <a:rPr lang="en-US" noProof="0" dirty="0"/>
              <a:t>ADD A FOOTER</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16884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bwMode="white">
          <a:xfrm>
            <a:off x="447817" y="5141973"/>
            <a:ext cx="11298200" cy="1274702"/>
          </a:xfrm>
          <a:prstGeom prst="rect">
            <a:avLst/>
          </a:prstGeom>
          <a:gradFill flip="none" rotWithShape="1">
            <a:gsLst>
              <a:gs pos="100000">
                <a:schemeClr val="accent2"/>
              </a:gs>
              <a:gs pos="59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bg1"/>
                </a:solidFill>
              </a:defRPr>
            </a:lvl1pPr>
          </a:lstStyle>
          <a:p>
            <a:r>
              <a:rPr lang="en-US" noProof="0"/>
              <a:t>Click to edit Master title style</a:t>
            </a:r>
          </a:p>
        </p:txBody>
      </p:sp>
      <p:sp>
        <p:nvSpPr>
          <p:cNvPr id="3" name="Content Placeholder 2"/>
          <p:cNvSpPr>
            <a:spLocks noGrp="1"/>
          </p:cNvSpPr>
          <p:nvPr>
            <p:ph idx="1"/>
          </p:nvPr>
        </p:nvSpPr>
        <p:spPr>
          <a:xfrm>
            <a:off x="447816" y="601200"/>
            <a:ext cx="11292840" cy="4204800"/>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599E538E-6783-48BF-9DAA-8D73DA1DF735}" type="datetime8">
              <a:rPr lang="en-US" noProof="0" smtClean="0"/>
              <a:pPr/>
              <a:t>3/30/2021 2:34 PM</a:t>
            </a:fld>
            <a:endParaRPr lang="en-US" noProof="0"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14169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DE2CD03-0ACB-4458-BBFE-1F9AEE665C1A}" type="datetime8">
              <a:rPr lang="en-US" noProof="0" smtClean="0"/>
              <a:t>3/30/2021 2:34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66921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C994CB-2BC6-164B-80D4-304B4CB6D8C3}"/>
              </a:ext>
            </a:extLst>
          </p:cNvPr>
          <p:cNvSpPr>
            <a:spLocks noChangeAspect="1"/>
          </p:cNvSpPr>
          <p:nvPr userDrawn="1"/>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4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E20D11B3-3F18-4FD1-BAEF-D15CC2EE16C2}" type="datetime8">
              <a:rPr lang="en-US" noProof="0" smtClean="0"/>
              <a:t>3/30/2021 2:34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558300" y="5956137"/>
            <a:ext cx="1052508" cy="365125"/>
          </a:xfrm>
        </p:spPr>
        <p:txBody>
          <a:bodyPr/>
          <a:lstStyle/>
          <a:p>
            <a:fld id="{C5C3056E-1632-4A65-A24F-3F10A1450A6E}" type="slidenum">
              <a:rPr lang="en-US" noProof="0" smtClean="0"/>
              <a:t>‹#›</a:t>
            </a:fld>
            <a:endParaRPr lang="en-US" noProof="0" dirty="0"/>
          </a:p>
        </p:txBody>
      </p:sp>
      <p:sp>
        <p:nvSpPr>
          <p:cNvPr id="9" name="Title 1">
            <a:extLst>
              <a:ext uri="{FF2B5EF4-FFF2-40B4-BE49-F238E27FC236}">
                <a16:creationId xmlns:a16="http://schemas.microsoft.com/office/drawing/2014/main" id="{B5BE0FDB-DB48-E242-8A1F-5B06F79B404A}"/>
              </a:ext>
            </a:extLst>
          </p:cNvPr>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Tree>
    <p:extLst>
      <p:ext uri="{BB962C8B-B14F-4D97-AF65-F5344CB8AC3E}">
        <p14:creationId xmlns:p14="http://schemas.microsoft.com/office/powerpoint/2010/main" val="254665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mage and Caption">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5655714" cy="5244392"/>
          </a:xfrm>
          <a:prstGeom prst="rect">
            <a:avLst/>
          </a:prstGeom>
          <a:gradFill flip="none" rotWithShape="1">
            <a:gsLst>
              <a:gs pos="100000">
                <a:schemeClr val="accent2"/>
              </a:gs>
              <a:gs pos="65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295292" y="773724"/>
            <a:ext cx="5315516" cy="4958862"/>
          </a:xfrm>
        </p:spPr>
        <p:txBody>
          <a:bodyPr anchor="ctr" anchorCtr="0"/>
          <a:lstStyle>
            <a:lvl1pPr>
              <a:defRPr>
                <a:solidFill>
                  <a:schemeClr val="accent1"/>
                </a:solidFill>
              </a:defRPr>
            </a:lvl1pPr>
          </a:lstStyle>
          <a:p>
            <a:r>
              <a:rPr lang="en-US" noProof="0"/>
              <a:t>Click to edit Master title style</a:t>
            </a:r>
          </a:p>
        </p:txBody>
      </p:sp>
      <p:sp>
        <p:nvSpPr>
          <p:cNvPr id="3" name="Content Placeholder 2"/>
          <p:cNvSpPr>
            <a:spLocks noGrp="1"/>
          </p:cNvSpPr>
          <p:nvPr>
            <p:ph idx="1"/>
          </p:nvPr>
        </p:nvSpPr>
        <p:spPr>
          <a:xfrm>
            <a:off x="581192" y="773724"/>
            <a:ext cx="5388785" cy="49588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35304F6-55F4-45F8-BBB4-727BFFEADAA0}" type="datetime8">
              <a:rPr lang="en-US" noProof="0" smtClean="0"/>
              <a:t>3/30/2021 2:34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558300" y="5956137"/>
            <a:ext cx="1052508" cy="365125"/>
          </a:xfrm>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63782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bwMode="white">
          <a:xfrm>
            <a:off x="447817" y="5141974"/>
            <a:ext cx="11290860" cy="1258827"/>
          </a:xfrm>
          <a:prstGeom prst="rect">
            <a:avLst/>
          </a:prstGeom>
          <a:gradFill flip="none" rotWithShape="1">
            <a:gsLst>
              <a:gs pos="100000">
                <a:srgbClr val="903163"/>
              </a:gs>
              <a:gs pos="60000">
                <a:schemeClr val="accent1">
                  <a:lumMod val="95000"/>
                  <a:lumOff val="5000"/>
                </a:schemeClr>
              </a:gs>
              <a:gs pos="100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3B20C59B-4134-42ED-BEFA-FCBF7FC8D035}" type="datetime8">
              <a:rPr lang="en-US" noProof="0" smtClean="0"/>
              <a:pPr/>
              <a:t>3/30/2021 2:34 PM</a:t>
            </a:fld>
            <a:endParaRPr lang="en-US" noProof="0"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492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F0AE2A5-5D3B-4ECC-9A5D-868F6C887DEE}" type="datetime8">
              <a:rPr lang="en-US" noProof="0" smtClean="0"/>
              <a:t>3/30/2021 2:34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423696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1" name="Rectangle 10"/>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Text Placeholder 2"/>
          <p:cNvSpPr>
            <a:spLocks noGrp="1"/>
          </p:cNvSpPr>
          <p:nvPr>
            <p:ph type="body" idx="1"/>
          </p:nvPr>
        </p:nvSpPr>
        <p:spPr>
          <a:xfrm>
            <a:off x="677396"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81194"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lvl1pPr>
              <a:defRPr>
                <a:solidFill>
                  <a:srgbClr val="903163"/>
                </a:solidFill>
              </a:defRPr>
            </a:lvl1pPr>
          </a:lstStyle>
          <a:p>
            <a:fld id="{4551DAFA-20BD-4111-8F90-24432E23573D}" type="datetime8">
              <a:rPr lang="en-US" noProof="0" smtClean="0"/>
              <a:pPr/>
              <a:t>3/30/2021 2:34 PM</a:t>
            </a:fld>
            <a:endParaRPr lang="en-US" noProof="0" dirty="0"/>
          </a:p>
        </p:txBody>
      </p:sp>
      <p:sp>
        <p:nvSpPr>
          <p:cNvPr id="8" name="Footer Placeholder 7"/>
          <p:cNvSpPr>
            <a:spLocks noGrp="1"/>
          </p:cNvSpPr>
          <p:nvPr>
            <p:ph type="ftr" sz="quarter" idx="11"/>
          </p:nvPr>
        </p:nvSpPr>
        <p:spPr>
          <a:xfrm>
            <a:off x="581192" y="5951811"/>
            <a:ext cx="6917210" cy="365125"/>
          </a:xfrm>
        </p:spPr>
        <p:txBody>
          <a:bodyPr/>
          <a:lstStyle>
            <a:lvl1pPr>
              <a:defRPr>
                <a:solidFill>
                  <a:srgbClr val="903163"/>
                </a:solidFill>
              </a:defRPr>
            </a:lvl1pPr>
          </a:lstStyle>
          <a:p>
            <a:r>
              <a:rPr lang="en-US" noProof="0" dirty="0"/>
              <a:t>ADD A FOOTER</a:t>
            </a:r>
          </a:p>
        </p:txBody>
      </p:sp>
      <p:sp>
        <p:nvSpPr>
          <p:cNvPr id="23" name="Content Placeholder 3">
            <a:extLst>
              <a:ext uri="{FF2B5EF4-FFF2-40B4-BE49-F238E27FC236}">
                <a16:creationId xmlns:a16="http://schemas.microsoft.com/office/drawing/2014/main" id="{6D289ABA-BA71-41AF-AA30-58CB8F426F6C}"/>
              </a:ext>
            </a:extLst>
          </p:cNvPr>
          <p:cNvSpPr>
            <a:spLocks noGrp="1"/>
          </p:cNvSpPr>
          <p:nvPr>
            <p:ph sz="half" idx="15"/>
          </p:nvPr>
        </p:nvSpPr>
        <p:spPr>
          <a:xfrm>
            <a:off x="8145430"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Slide Number Placeholder 8"/>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
        <p:nvSpPr>
          <p:cNvPr id="22" name="Content Placeholder 3">
            <a:extLst>
              <a:ext uri="{FF2B5EF4-FFF2-40B4-BE49-F238E27FC236}">
                <a16:creationId xmlns:a16="http://schemas.microsoft.com/office/drawing/2014/main" id="{C06DFC81-3912-4844-B25C-E1D7CBCD80A0}"/>
              </a:ext>
            </a:extLst>
          </p:cNvPr>
          <p:cNvSpPr>
            <a:spLocks noGrp="1"/>
          </p:cNvSpPr>
          <p:nvPr>
            <p:ph sz="half" idx="14"/>
          </p:nvPr>
        </p:nvSpPr>
        <p:spPr>
          <a:xfrm>
            <a:off x="4400414"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2">
            <a:extLst>
              <a:ext uri="{FF2B5EF4-FFF2-40B4-BE49-F238E27FC236}">
                <a16:creationId xmlns:a16="http://schemas.microsoft.com/office/drawing/2014/main" id="{11556C46-FD2A-4916-B30C-DB066CAEA471}"/>
              </a:ext>
            </a:extLst>
          </p:cNvPr>
          <p:cNvSpPr>
            <a:spLocks noGrp="1"/>
          </p:cNvSpPr>
          <p:nvPr>
            <p:ph type="body" idx="16"/>
          </p:nvPr>
        </p:nvSpPr>
        <p:spPr>
          <a:xfrm>
            <a:off x="8241852"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19" name="Straight Connector 18">
            <a:extLst>
              <a:ext uri="{FF2B5EF4-FFF2-40B4-BE49-F238E27FC236}">
                <a16:creationId xmlns:a16="http://schemas.microsoft.com/office/drawing/2014/main" id="{E2328988-0888-4C1A-8F73-17D455B6F882}"/>
              </a:ext>
              <a:ext uri="{C183D7F6-B498-43B3-948B-1728B52AA6E4}">
                <adec:decorative xmlns:adec="http://schemas.microsoft.com/office/drawing/2017/decorative" val="1"/>
              </a:ext>
            </a:extLst>
          </p:cNvPr>
          <p:cNvCxnSpPr>
            <a:cxnSpLocks/>
          </p:cNvCxnSpPr>
          <p:nvPr userDrawn="1"/>
        </p:nvCxnSpPr>
        <p:spPr>
          <a:xfrm>
            <a:off x="4180115" y="2714625"/>
            <a:ext cx="0" cy="3194051"/>
          </a:xfrm>
          <a:prstGeom prst="line">
            <a:avLst/>
          </a:prstGeom>
          <a:ln>
            <a:solidFill>
              <a:schemeClr val="accent1"/>
            </a:solidFill>
          </a:ln>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D81892BA-72AB-4029-BF58-4D6F90C43628}"/>
              </a:ext>
              <a:ext uri="{C183D7F6-B498-43B3-948B-1728B52AA6E4}">
                <adec:decorative xmlns:adec="http://schemas.microsoft.com/office/drawing/2017/decorative" val="1"/>
              </a:ext>
            </a:extLst>
          </p:cNvPr>
          <p:cNvCxnSpPr>
            <a:cxnSpLocks/>
          </p:cNvCxnSpPr>
          <p:nvPr userDrawn="1"/>
        </p:nvCxnSpPr>
        <p:spPr>
          <a:xfrm>
            <a:off x="7962123" y="2714625"/>
            <a:ext cx="0" cy="3194051"/>
          </a:xfrm>
          <a:prstGeom prst="line">
            <a:avLst/>
          </a:prstGeom>
          <a:ln>
            <a:solidFill>
              <a:schemeClr val="accent1"/>
            </a:solidFill>
          </a:ln>
        </p:spPr>
        <p:style>
          <a:lnRef idx="2">
            <a:schemeClr val="accent4"/>
          </a:lnRef>
          <a:fillRef idx="0">
            <a:schemeClr val="accent4"/>
          </a:fillRef>
          <a:effectRef idx="1">
            <a:schemeClr val="accent4"/>
          </a:effectRef>
          <a:fontRef idx="minor">
            <a:schemeClr val="tx1"/>
          </a:fontRef>
        </p:style>
      </p:cxnSp>
      <p:sp>
        <p:nvSpPr>
          <p:cNvPr id="21" name="Text Placeholder 2">
            <a:extLst>
              <a:ext uri="{FF2B5EF4-FFF2-40B4-BE49-F238E27FC236}">
                <a16:creationId xmlns:a16="http://schemas.microsoft.com/office/drawing/2014/main" id="{8E232301-6803-418F-8637-ABBAC64416DA}"/>
              </a:ext>
            </a:extLst>
          </p:cNvPr>
          <p:cNvSpPr>
            <a:spLocks noGrp="1"/>
          </p:cNvSpPr>
          <p:nvPr>
            <p:ph type="body" idx="13"/>
          </p:nvPr>
        </p:nvSpPr>
        <p:spPr>
          <a:xfrm>
            <a:off x="4496836"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571190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Text Placeholder 2"/>
          <p:cNvSpPr>
            <a:spLocks noGrp="1"/>
          </p:cNvSpPr>
          <p:nvPr>
            <p:ph type="body" idx="1"/>
          </p:nvPr>
        </p:nvSpPr>
        <p:spPr>
          <a:xfrm>
            <a:off x="581193" y="2250892"/>
            <a:ext cx="5393102" cy="536005"/>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17707" y="2250892"/>
            <a:ext cx="5393102" cy="553373"/>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lvl1pPr>
              <a:defRPr>
                <a:solidFill>
                  <a:srgbClr val="903163"/>
                </a:solidFill>
              </a:defRPr>
            </a:lvl1pPr>
          </a:lstStyle>
          <a:p>
            <a:fld id="{4551DAFA-20BD-4111-8F90-24432E23573D}" type="datetime8">
              <a:rPr lang="en-US" noProof="0" smtClean="0"/>
              <a:pPr/>
              <a:t>3/30/2021 2:34 PM</a:t>
            </a:fld>
            <a:endParaRPr lang="en-US" noProof="0" dirty="0"/>
          </a:p>
        </p:txBody>
      </p:sp>
      <p:sp>
        <p:nvSpPr>
          <p:cNvPr id="8" name="Footer Placeholder 7"/>
          <p:cNvSpPr>
            <a:spLocks noGrp="1"/>
          </p:cNvSpPr>
          <p:nvPr>
            <p:ph type="ftr" sz="quarter" idx="11"/>
          </p:nvPr>
        </p:nvSpPr>
        <p:spPr/>
        <p:txBody>
          <a:bodyPr/>
          <a:lstStyle>
            <a:lvl1pPr>
              <a:defRPr>
                <a:solidFill>
                  <a:srgbClr val="903163"/>
                </a:solidFill>
              </a:defRPr>
            </a:lvl1pPr>
          </a:lstStyle>
          <a:p>
            <a:r>
              <a:rPr lang="en-US" noProof="0" dirty="0"/>
              <a:t>ADD A FOOTER</a:t>
            </a:r>
          </a:p>
        </p:txBody>
      </p:sp>
      <p:sp>
        <p:nvSpPr>
          <p:cNvPr id="9" name="Slide Number Placeholder 8"/>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41669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a:spLocks noChangeAspect="1"/>
          </p:cNvSpPr>
          <p:nvPr/>
        </p:nvSpPr>
        <p:spPr bwMode="white">
          <a:xfrm>
            <a:off x="440683"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Date Placeholder 2"/>
          <p:cNvSpPr>
            <a:spLocks noGrp="1"/>
          </p:cNvSpPr>
          <p:nvPr>
            <p:ph type="dt" sz="half" idx="10"/>
          </p:nvPr>
        </p:nvSpPr>
        <p:spPr/>
        <p:txBody>
          <a:bodyPr/>
          <a:lstStyle/>
          <a:p>
            <a:fld id="{357A1812-3FD3-44A5-B738-8F3425664C1B}" type="datetime8">
              <a:rPr lang="en-US" noProof="0" smtClean="0"/>
              <a:t>3/30/2021 2:34 PM</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C5C3056E-1632-4A65-A24F-3F10A1450A6E}" type="slidenum">
              <a:rPr lang="en-US" noProof="0" smtClean="0"/>
              <a:t>‹#›</a:t>
            </a:fld>
            <a:endParaRPr lang="en-US" noProof="0" dirty="0"/>
          </a:p>
        </p:txBody>
      </p:sp>
      <p:sp>
        <p:nvSpPr>
          <p:cNvPr id="9" name="Title 1">
            <a:extLst>
              <a:ext uri="{FF2B5EF4-FFF2-40B4-BE49-F238E27FC236}">
                <a16:creationId xmlns:a16="http://schemas.microsoft.com/office/drawing/2014/main" id="{5CEC16FA-81A4-6F41-9FCE-6262A4533E5C}"/>
              </a:ext>
            </a:extLst>
          </p:cNvPr>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Tree>
    <p:extLst>
      <p:ext uri="{BB962C8B-B14F-4D97-AF65-F5344CB8AC3E}">
        <p14:creationId xmlns:p14="http://schemas.microsoft.com/office/powerpoint/2010/main" val="154544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903163"/>
                </a:solidFill>
              </a:defRPr>
            </a:lvl1pPr>
          </a:lstStyle>
          <a:p>
            <a:fld id="{E2E361C1-C0E3-47DF-8509-372F2F8B74E4}" type="datetime8">
              <a:rPr lang="en-US" noProof="0" smtClean="0"/>
              <a:pPr/>
              <a:t>3/30/2021 2:34 PM</a:t>
            </a:fld>
            <a:endParaRPr lang="en-US" noProof="0" dirty="0"/>
          </a:p>
        </p:txBody>
      </p:sp>
      <p:sp>
        <p:nvSpPr>
          <p:cNvPr id="3" name="Footer Placeholder 2"/>
          <p:cNvSpPr>
            <a:spLocks noGrp="1"/>
          </p:cNvSpPr>
          <p:nvPr>
            <p:ph type="ftr" sz="quarter" idx="11"/>
          </p:nvPr>
        </p:nvSpPr>
        <p:spPr/>
        <p:txBody>
          <a:bodyPr/>
          <a:lstStyle>
            <a:lvl1pPr>
              <a:defRPr>
                <a:solidFill>
                  <a:srgbClr val="903163"/>
                </a:solidFill>
              </a:defRPr>
            </a:lvl1pPr>
          </a:lstStyle>
          <a:p>
            <a:r>
              <a:rPr lang="en-US" noProof="0" dirty="0"/>
              <a:t>ADD A FOOTER</a:t>
            </a:r>
          </a:p>
        </p:txBody>
      </p:sp>
      <p:sp>
        <p:nvSpPr>
          <p:cNvPr id="4" name="Slide Number Placeholder 3"/>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
        <p:nvSpPr>
          <p:cNvPr id="5" name="Title 4">
            <a:extLst>
              <a:ext uri="{FF2B5EF4-FFF2-40B4-BE49-F238E27FC236}">
                <a16:creationId xmlns:a16="http://schemas.microsoft.com/office/drawing/2014/main" id="{DFBB0525-CFF9-4A39-B5EA-579253994F60}"/>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78586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59000">
              <a:schemeClr val="bg1">
                <a:tint val="90000"/>
                <a:alpha val="0"/>
                <a:lumMod val="0"/>
                <a:lumOff val="100000"/>
              </a:schemeClr>
            </a:gs>
            <a:gs pos="100000">
              <a:schemeClr val="accent4">
                <a:lumMod val="60000"/>
                <a:lumOff val="40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E4BA81B-A36E-46D5-918F-749D311F4B4A}" type="datetime8">
              <a:rPr lang="en-US" noProof="0" smtClean="0"/>
              <a:t>3/30/2021 2:34 PM</a:t>
            </a:fld>
            <a:endParaRPr lang="en-US" noProof="0"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noProof="0" dirty="0"/>
              <a:t>ADD A FOOTER</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5C3056E-1632-4A65-A24F-3F10A1450A6E}" type="slidenum">
              <a:rPr lang="en-US" noProof="0" smtClean="0"/>
              <a:t>‹#›</a:t>
            </a:fld>
            <a:endParaRPr lang="en-US" noProof="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707312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73" r:id="rId7"/>
    <p:sldLayoutId id="2147483666" r:id="rId8"/>
    <p:sldLayoutId id="2147483667" r:id="rId9"/>
    <p:sldLayoutId id="2147483668" r:id="rId10"/>
    <p:sldLayoutId id="214748366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itle">
            <a:extLst>
              <a:ext uri="{FF2B5EF4-FFF2-40B4-BE49-F238E27FC236}">
                <a16:creationId xmlns:a16="http://schemas.microsoft.com/office/drawing/2014/main" id="{A6E9EA0F-FD88-464F-99D9-0E151D11E785}"/>
              </a:ext>
            </a:extLst>
          </p:cNvPr>
          <p:cNvSpPr>
            <a:spLocks noGrp="1"/>
          </p:cNvSpPr>
          <p:nvPr>
            <p:ph type="ctrTitle"/>
          </p:nvPr>
        </p:nvSpPr>
        <p:spPr>
          <a:xfrm>
            <a:off x="0" y="556054"/>
            <a:ext cx="12192000" cy="2520778"/>
          </a:xfrm>
        </p:spPr>
        <p:txBody>
          <a:bodyPr anchor="ctr">
            <a:normAutofit/>
          </a:bodyPr>
          <a:lstStyle/>
          <a:p>
            <a:pPr algn="ctr"/>
            <a:r>
              <a:rPr lang="en-US" sz="4000" b="1" dirty="0">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Image Dehazing </a:t>
            </a:r>
            <a:br>
              <a:rPr lang="en-US" sz="4000" b="1" dirty="0">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br>
            <a:r>
              <a:rPr lang="en-US" sz="4000" b="1" dirty="0">
                <a:effectLst>
                  <a:outerShdw blurRad="38100" dist="38100" dir="2700000" algn="tl">
                    <a:srgbClr val="000000">
                      <a:alpha val="43137"/>
                    </a:srgbClr>
                  </a:outerShdw>
                </a:effectLst>
                <a:latin typeface="Bahnschrift" panose="020B0502040204020203" pitchFamily="34" charset="0"/>
                <a:cs typeface="Times New Roman" panose="02020603050405020304" pitchFamily="18" charset="0"/>
              </a:rPr>
              <a:t>using Improved Dark Channel Prior and Relativity gaussian</a:t>
            </a:r>
          </a:p>
        </p:txBody>
      </p:sp>
      <p:sp>
        <p:nvSpPr>
          <p:cNvPr id="5" name="TextBox 4">
            <a:extLst>
              <a:ext uri="{FF2B5EF4-FFF2-40B4-BE49-F238E27FC236}">
                <a16:creationId xmlns:a16="http://schemas.microsoft.com/office/drawing/2014/main" id="{3D6C3B60-F467-414F-90EE-6658A01207D3}"/>
              </a:ext>
            </a:extLst>
          </p:cNvPr>
          <p:cNvSpPr txBox="1"/>
          <p:nvPr/>
        </p:nvSpPr>
        <p:spPr>
          <a:xfrm>
            <a:off x="222738" y="3429000"/>
            <a:ext cx="11746523" cy="2800767"/>
          </a:xfrm>
          <a:prstGeom prst="rect">
            <a:avLst/>
          </a:prstGeom>
          <a:noFill/>
        </p:spPr>
        <p:txBody>
          <a:bodyPr wrap="square" rtlCol="0">
            <a:spAutoFit/>
          </a:bodyPr>
          <a:lstStyle/>
          <a:p>
            <a:pPr algn="ctr"/>
            <a:r>
              <a:rPr lang="en-US" sz="2400" b="1" dirty="0">
                <a:ln w="19050">
                  <a:noFill/>
                </a:ln>
                <a:solidFill>
                  <a:schemeClr val="tx2">
                    <a:lumMod val="90000"/>
                  </a:schemeClr>
                </a:solidFill>
                <a:effectLst>
                  <a:outerShdw blurRad="38100" dist="63500" dir="21540000" algn="tl">
                    <a:schemeClr val="tx1">
                      <a:alpha val="20000"/>
                    </a:schemeClr>
                  </a:outerShdw>
                  <a:reflection endPos="0" dist="50800" dir="5400000" sy="-100000" algn="bl" rotWithShape="0"/>
                </a:effectLst>
                <a:latin typeface="Agency FB" panose="020B0503020202020204" pitchFamily="34" charset="0"/>
              </a:rPr>
              <a:t>Presented by:</a:t>
            </a:r>
          </a:p>
          <a:p>
            <a:pPr algn="ctr"/>
            <a:r>
              <a:rPr lang="en-US" sz="3200" b="1" dirty="0">
                <a:ln w="19050">
                  <a:noFill/>
                </a:ln>
                <a:solidFill>
                  <a:schemeClr val="tx2">
                    <a:lumMod val="90000"/>
                  </a:schemeClr>
                </a:solidFill>
                <a:effectLst>
                  <a:reflection endPos="0" dist="50800" dir="5400000" sy="-100000" algn="bl" rotWithShape="0"/>
                </a:effectLst>
                <a:latin typeface="Times New Roman" panose="02020603050405020304" pitchFamily="18" charset="0"/>
                <a:cs typeface="Times New Roman" panose="02020603050405020304" pitchFamily="18" charset="0"/>
              </a:rPr>
              <a:t>KUMAR KASHYAP</a:t>
            </a:r>
          </a:p>
          <a:p>
            <a:pPr algn="ctr"/>
            <a:r>
              <a:rPr lang="en-US" sz="3200" b="1" dirty="0">
                <a:ln w="19050">
                  <a:noFill/>
                </a:ln>
                <a:solidFill>
                  <a:schemeClr val="tx2">
                    <a:lumMod val="90000"/>
                  </a:schemeClr>
                </a:solidFill>
                <a:effectLst>
                  <a:reflection endPos="0" dist="50800" dir="5400000" sy="-100000" algn="bl" rotWithShape="0"/>
                </a:effectLst>
                <a:latin typeface="Times New Roman" panose="02020603050405020304" pitchFamily="18" charset="0"/>
                <a:cs typeface="Times New Roman" panose="02020603050405020304" pitchFamily="18" charset="0"/>
              </a:rPr>
              <a:t>RAKESH KUMAR SINGH</a:t>
            </a:r>
          </a:p>
          <a:p>
            <a:pPr algn="ctr"/>
            <a:r>
              <a:rPr lang="en-US" sz="3200" b="1" dirty="0">
                <a:ln w="19050">
                  <a:noFill/>
                </a:ln>
                <a:solidFill>
                  <a:schemeClr val="tx2">
                    <a:lumMod val="90000"/>
                  </a:schemeClr>
                </a:solidFill>
                <a:effectLst>
                  <a:reflection endPos="0" dist="50800" dir="5400000" sy="-100000" algn="bl" rotWithShape="0"/>
                </a:effectLst>
                <a:latin typeface="Times New Roman" panose="02020603050405020304" pitchFamily="18" charset="0"/>
                <a:cs typeface="Times New Roman" panose="02020603050405020304" pitchFamily="18" charset="0"/>
              </a:rPr>
              <a:t>RAUSHAN KUMAR</a:t>
            </a:r>
          </a:p>
          <a:p>
            <a:pPr algn="ctr"/>
            <a:r>
              <a:rPr lang="en-US" sz="3200" b="1" dirty="0">
                <a:ln w="19050">
                  <a:noFill/>
                </a:ln>
                <a:solidFill>
                  <a:schemeClr val="tx2">
                    <a:lumMod val="90000"/>
                  </a:schemeClr>
                </a:solidFill>
                <a:effectLst>
                  <a:reflection endPos="0" dist="50800" dir="5400000" sy="-100000" algn="bl" rotWithShape="0"/>
                </a:effectLst>
                <a:latin typeface="Times New Roman" panose="02020603050405020304" pitchFamily="18" charset="0"/>
                <a:cs typeface="Times New Roman" panose="02020603050405020304" pitchFamily="18" charset="0"/>
              </a:rPr>
              <a:t>OMAR FARAHAN MOLLA</a:t>
            </a:r>
          </a:p>
          <a:p>
            <a:pPr algn="ctr"/>
            <a:endParaRPr lang="en-US" sz="2400" b="1" dirty="0">
              <a:ln w="19050">
                <a:noFill/>
              </a:ln>
              <a:solidFill>
                <a:schemeClr val="tx2">
                  <a:lumMod val="90000"/>
                </a:schemeClr>
              </a:solidFill>
              <a:effectLst>
                <a:outerShdw blurRad="38100" dist="63500" dir="21540000" algn="tl">
                  <a:schemeClr val="tx1">
                    <a:alpha val="20000"/>
                  </a:schemeClr>
                </a:outerShdw>
                <a:reflection endPos="0" dist="50800" dir="5400000" sy="-100000" algn="bl" rotWithShape="0"/>
              </a:effectLst>
              <a:latin typeface="Agency FB" panose="020B0503020202020204" pitchFamily="34" charset="0"/>
            </a:endParaRPr>
          </a:p>
        </p:txBody>
      </p:sp>
    </p:spTree>
    <p:extLst>
      <p:ext uri="{BB962C8B-B14F-4D97-AF65-F5344CB8AC3E}">
        <p14:creationId xmlns:p14="http://schemas.microsoft.com/office/powerpoint/2010/main" val="18060378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41402-1113-4400-834A-E5F1793FEF53}"/>
              </a:ext>
            </a:extLst>
          </p:cNvPr>
          <p:cNvSpPr>
            <a:spLocks noGrp="1"/>
          </p:cNvSpPr>
          <p:nvPr>
            <p:ph idx="1"/>
          </p:nvPr>
        </p:nvSpPr>
        <p:spPr>
          <a:xfrm>
            <a:off x="581192" y="2180496"/>
            <a:ext cx="11029615" cy="4677504"/>
          </a:xfrm>
        </p:spPr>
        <p:txBody>
          <a:bodyPr/>
          <a:lstStyle/>
          <a:p>
            <a:pPr algn="l">
              <a:buFont typeface="Wingdings" panose="05000000000000000000" pitchFamily="2" charset="2"/>
              <a:buChar char="Ø"/>
            </a:pPr>
            <a:r>
              <a:rPr lang="en-US" sz="1800" b="1" i="0" u="none" strike="noStrike" baseline="0" dirty="0">
                <a:effectLst>
                  <a:outerShdw blurRad="38100" dist="38100" dir="2700000" algn="tl">
                    <a:srgbClr val="000000">
                      <a:alpha val="43137"/>
                    </a:srgbClr>
                  </a:outerShdw>
                </a:effectLst>
                <a:latin typeface="XkpcrmCdfmjqAdvTT83913201.I"/>
              </a:rPr>
              <a:t>Transmission map estimation: </a:t>
            </a:r>
            <a:r>
              <a:rPr lang="en-US" sz="1800" b="0" i="0" u="none" strike="noStrike" baseline="0" dirty="0">
                <a:latin typeface="LpgfjyNwprkpAdvTT86d47313"/>
              </a:rPr>
              <a:t>The transmission map is obtained from the DCP. If the DCP is not exploited, can</a:t>
            </a:r>
          </a:p>
          <a:p>
            <a:pPr marL="0" indent="0" algn="l">
              <a:buNone/>
            </a:pPr>
            <a:r>
              <a:rPr lang="en-US" dirty="0">
                <a:latin typeface="LpgfjyNwprkpAdvTT86d47313"/>
              </a:rPr>
              <a:t>	</a:t>
            </a:r>
            <a:r>
              <a:rPr lang="en-US" sz="1800" b="0" i="0" u="none" strike="noStrike" baseline="0" dirty="0">
                <a:latin typeface="LpgfjyNwprkpAdvTT86d47313"/>
              </a:rPr>
              <a:t>be rewritten as:</a:t>
            </a:r>
          </a:p>
          <a:p>
            <a:pPr marL="0" indent="0" algn="l">
              <a:buNone/>
            </a:pPr>
            <a:endParaRPr lang="en-US" dirty="0">
              <a:effectLst>
                <a:outerShdw blurRad="38100" dist="38100" dir="2700000" algn="tl">
                  <a:srgbClr val="000000">
                    <a:alpha val="43137"/>
                  </a:srgbClr>
                </a:outerShdw>
              </a:effectLst>
              <a:latin typeface="LpgfjyNwprkpAdvTT86d47313"/>
            </a:endParaRPr>
          </a:p>
          <a:p>
            <a:pPr marL="0" indent="0" algn="l">
              <a:buNone/>
            </a:pPr>
            <a:r>
              <a:rPr lang="en-US" sz="1800" b="0" i="0" u="none" strike="noStrike" baseline="0" dirty="0">
                <a:latin typeface="GtjdmhNbbrpfAdvTTb5929f4c"/>
              </a:rPr>
              <a:t>Hazy images and ground-truth and estimated</a:t>
            </a:r>
          </a:p>
          <a:p>
            <a:pPr marL="0" indent="0" algn="l">
              <a:buNone/>
            </a:pPr>
            <a:r>
              <a:rPr lang="en-US" sz="1800" b="0" i="0" u="none" strike="noStrike" baseline="0" dirty="0">
                <a:latin typeface="GtjdmhNbbrpfAdvTTb5929f4c"/>
              </a:rPr>
              <a:t> transmission maps</a:t>
            </a:r>
          </a:p>
          <a:p>
            <a:pPr marL="0" indent="0" algn="l">
              <a:buNone/>
            </a:pPr>
            <a:r>
              <a:rPr lang="en-US" sz="1800" b="0" i="0" u="none" strike="noStrike" baseline="0" dirty="0">
                <a:latin typeface="GtjdmhNbbrpfAdvTTb5929f4c"/>
              </a:rPr>
              <a:t> (</a:t>
            </a:r>
            <a:r>
              <a:rPr lang="en-US" sz="1800" b="0" i="0" u="none" strike="noStrike" baseline="0" dirty="0">
                <a:latin typeface="DfvjxwGmgpqjAdvTT99c4c969"/>
              </a:rPr>
              <a:t>a) </a:t>
            </a:r>
            <a:r>
              <a:rPr lang="en-US" sz="1800" b="0" i="0" u="none" strike="noStrike" baseline="0" dirty="0">
                <a:latin typeface="GtjdmhNbbrpfAdvTTb5929f4c"/>
              </a:rPr>
              <a:t>Hazy images. </a:t>
            </a:r>
          </a:p>
          <a:p>
            <a:pPr marL="0" indent="0" algn="l">
              <a:buNone/>
            </a:pPr>
            <a:r>
              <a:rPr lang="en-US" sz="1800" b="0" i="0" u="none" strike="noStrike" baseline="0" dirty="0">
                <a:latin typeface="DfvjxwGmgpqjAdvTT99c4c969"/>
              </a:rPr>
              <a:t> (b) </a:t>
            </a:r>
            <a:r>
              <a:rPr lang="en-US" sz="1800" b="0" i="0" u="none" strike="noStrike" baseline="0" dirty="0">
                <a:latin typeface="GtjdmhNbbrpfAdvTTb5929f4c"/>
              </a:rPr>
              <a:t>Ground-truth transmission maps,</a:t>
            </a:r>
          </a:p>
          <a:p>
            <a:pPr marL="0" indent="0" algn="l">
              <a:buNone/>
            </a:pPr>
            <a:r>
              <a:rPr lang="en-US" sz="1800" b="0" i="0" u="none" strike="noStrike" baseline="0" dirty="0">
                <a:latin typeface="GtjdmhNbbrpfAdvTTb5929f4c"/>
              </a:rPr>
              <a:t>where </a:t>
            </a:r>
            <a:r>
              <a:rPr lang="en-US" sz="1800" b="0" i="0" u="none" strike="noStrike" baseline="0" dirty="0">
                <a:latin typeface="NnvcyfVswvdtAdvTT1b53b5fb.I"/>
              </a:rPr>
              <a:t>A </a:t>
            </a:r>
            <a:r>
              <a:rPr lang="en-US" sz="1800" b="0" i="0" u="none" strike="noStrike" baseline="0" dirty="0">
                <a:latin typeface="GtjdmhNbbrpfAdvTTb5929f4c"/>
              </a:rPr>
              <a:t>= [220,235,254] and </a:t>
            </a:r>
            <a:r>
              <a:rPr lang="en-US" sz="1800" b="0" i="0" u="none" strike="noStrike" baseline="0" dirty="0">
                <a:latin typeface="KdwhqmPhpcttAdvTT1b53b5fb.I+03"/>
              </a:rPr>
              <a:t>β </a:t>
            </a:r>
            <a:r>
              <a:rPr lang="en-US" sz="1800" b="0" i="0" u="none" strike="noStrike" baseline="0" dirty="0">
                <a:latin typeface="GtjdmhNbbrpfAdvTTb5929f4c"/>
              </a:rPr>
              <a:t>= 0.01.</a:t>
            </a:r>
          </a:p>
          <a:p>
            <a:pPr marL="0" indent="0" algn="l">
              <a:buNone/>
            </a:pPr>
            <a:r>
              <a:rPr lang="en-US" sz="1800" b="0" i="0" u="none" strike="noStrike" baseline="0" dirty="0">
                <a:latin typeface="GtjdmhNbbrpfAdvTTb5929f4c"/>
              </a:rPr>
              <a:t> (</a:t>
            </a:r>
            <a:r>
              <a:rPr lang="en-US" sz="1800" b="0" i="0" u="none" strike="noStrike" baseline="0" dirty="0">
                <a:latin typeface="DfvjxwGmgpqjAdvTT99c4c969"/>
              </a:rPr>
              <a:t>c) </a:t>
            </a:r>
            <a:r>
              <a:rPr lang="en-US" sz="1800" b="0" i="0" u="none" strike="noStrike" baseline="0" dirty="0">
                <a:latin typeface="GtjdmhNbbrpfAdvTTb5929f4c"/>
              </a:rPr>
              <a:t>Transmission maps obtained</a:t>
            </a:r>
            <a:endParaRPr lang="en-US" b="1"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E797260D-43DF-426C-934A-A1C71B3E25D7}"/>
              </a:ext>
            </a:extLst>
          </p:cNvPr>
          <p:cNvSpPr>
            <a:spLocks noGrp="1"/>
          </p:cNvSpPr>
          <p:nvPr>
            <p:ph type="title"/>
          </p:nvPr>
        </p:nvSpPr>
        <p:spPr/>
        <p:txBody>
          <a:bodyPr>
            <a:normAutofit fontScale="90000"/>
          </a:bodyPr>
          <a:lstStyle/>
          <a:p>
            <a:r>
              <a:rPr lang="en-US" sz="4000" b="1" i="0" u="none" strike="noStrike" baseline="0" dirty="0">
                <a:effectLst>
                  <a:outerShdw blurRad="38100" dist="38100" dir="2700000" algn="tl">
                    <a:srgbClr val="000000">
                      <a:alpha val="43137"/>
                    </a:srgbClr>
                  </a:outerShdw>
                </a:effectLst>
              </a:rPr>
              <a:t>Analysis of DCP-based dehazing algorithms(cont.)</a:t>
            </a:r>
            <a:endParaRPr lang="en-US" dirty="0"/>
          </a:p>
        </p:txBody>
      </p:sp>
      <p:pic>
        <p:nvPicPr>
          <p:cNvPr id="5" name="Picture 4">
            <a:extLst>
              <a:ext uri="{FF2B5EF4-FFF2-40B4-BE49-F238E27FC236}">
                <a16:creationId xmlns:a16="http://schemas.microsoft.com/office/drawing/2014/main" id="{4ACE2C62-A06E-45ED-B6A6-243D0254C967}"/>
              </a:ext>
            </a:extLst>
          </p:cNvPr>
          <p:cNvPicPr>
            <a:picLocks noChangeAspect="1"/>
          </p:cNvPicPr>
          <p:nvPr/>
        </p:nvPicPr>
        <p:blipFill>
          <a:blip r:embed="rId2"/>
          <a:stretch>
            <a:fillRect/>
          </a:stretch>
        </p:blipFill>
        <p:spPr>
          <a:xfrm>
            <a:off x="2672792" y="2438143"/>
            <a:ext cx="4728906" cy="673726"/>
          </a:xfrm>
          <a:prstGeom prst="rect">
            <a:avLst/>
          </a:prstGeom>
        </p:spPr>
      </p:pic>
      <p:pic>
        <p:nvPicPr>
          <p:cNvPr id="7" name="Picture 6">
            <a:extLst>
              <a:ext uri="{FF2B5EF4-FFF2-40B4-BE49-F238E27FC236}">
                <a16:creationId xmlns:a16="http://schemas.microsoft.com/office/drawing/2014/main" id="{7BB5AF13-8D96-49E1-BDD5-1F6C3D835191}"/>
              </a:ext>
            </a:extLst>
          </p:cNvPr>
          <p:cNvPicPr>
            <a:picLocks noChangeAspect="1"/>
          </p:cNvPicPr>
          <p:nvPr/>
        </p:nvPicPr>
        <p:blipFill>
          <a:blip r:embed="rId3"/>
          <a:stretch>
            <a:fillRect/>
          </a:stretch>
        </p:blipFill>
        <p:spPr>
          <a:xfrm>
            <a:off x="5037245" y="3249197"/>
            <a:ext cx="6467307" cy="3471474"/>
          </a:xfrm>
          <a:prstGeom prst="rect">
            <a:avLst/>
          </a:prstGeom>
        </p:spPr>
      </p:pic>
      <p:sp>
        <p:nvSpPr>
          <p:cNvPr id="8" name="Rectangle 7">
            <a:extLst>
              <a:ext uri="{FF2B5EF4-FFF2-40B4-BE49-F238E27FC236}">
                <a16:creationId xmlns:a16="http://schemas.microsoft.com/office/drawing/2014/main" id="{B00AAB08-C4E9-4C8E-AEE7-1A9C81AE85D3}"/>
              </a:ext>
            </a:extLst>
          </p:cNvPr>
          <p:cNvSpPr/>
          <p:nvPr/>
        </p:nvSpPr>
        <p:spPr>
          <a:xfrm>
            <a:off x="581191" y="3249196"/>
            <a:ext cx="10923361" cy="347147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2069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EAD3F5-449B-49A2-85F7-5B637D26C329}"/>
              </a:ext>
            </a:extLst>
          </p:cNvPr>
          <p:cNvSpPr>
            <a:spLocks noGrp="1"/>
          </p:cNvSpPr>
          <p:nvPr>
            <p:ph idx="1"/>
          </p:nvPr>
        </p:nvSpPr>
        <p:spPr>
          <a:xfrm>
            <a:off x="581192" y="2180496"/>
            <a:ext cx="11029615" cy="4677504"/>
          </a:xfrm>
        </p:spPr>
        <p:txBody>
          <a:bodyPr>
            <a:normAutofit/>
          </a:bodyPr>
          <a:lstStyle/>
          <a:p>
            <a:pPr algn="l">
              <a:buFont typeface="Wingdings" panose="05000000000000000000" pitchFamily="2" charset="2"/>
              <a:buChar char="Ø"/>
            </a:pPr>
            <a:r>
              <a:rPr lang="en-US" sz="1800" b="1" i="0" u="none" strike="noStrike" baseline="0" dirty="0">
                <a:solidFill>
                  <a:srgbClr val="000000"/>
                </a:solidFill>
                <a:effectLst>
                  <a:outerShdw blurRad="38100" dist="38100" dir="2700000" algn="tl">
                    <a:srgbClr val="000000">
                      <a:alpha val="43137"/>
                    </a:srgbClr>
                  </a:outerShdw>
                </a:effectLst>
              </a:rPr>
              <a:t>Transmission Map Enhancement</a:t>
            </a:r>
            <a:r>
              <a:rPr lang="en-US" sz="1800" b="1" i="0" u="none" strike="noStrike" baseline="0" dirty="0">
                <a:effectLst>
                  <a:outerShdw blurRad="38100" dist="38100" dir="2700000" algn="tl">
                    <a:srgbClr val="000000">
                      <a:alpha val="43137"/>
                    </a:srgbClr>
                  </a:outerShdw>
                </a:effectLst>
                <a:latin typeface="XkpcrmCdfmjqAdvTT83913201.I"/>
              </a:rPr>
              <a:t>: </a:t>
            </a:r>
            <a:r>
              <a:rPr lang="en-US" sz="1800" b="0" i="0" u="none" strike="noStrike" baseline="0" dirty="0"/>
              <a:t>In proposed system, we use guided filter and Relativity of Gaussian for enhancement of transmission map. </a:t>
            </a:r>
          </a:p>
          <a:p>
            <a:pPr lvl="1">
              <a:buFont typeface="Wingdings" panose="05000000000000000000" pitchFamily="2" charset="2"/>
              <a:buChar char="v"/>
            </a:pPr>
            <a:r>
              <a:rPr lang="en-US" sz="1800" b="1" i="0" u="none" strike="noStrike" baseline="0" dirty="0">
                <a:effectLst>
                  <a:outerShdw blurRad="38100" dist="38100" dir="2700000" algn="tl">
                    <a:srgbClr val="000000">
                      <a:alpha val="43137"/>
                    </a:srgbClr>
                  </a:outerShdw>
                </a:effectLst>
              </a:rPr>
              <a:t>Relativity of Gaussian (</a:t>
            </a:r>
            <a:r>
              <a:rPr lang="en-US" sz="1800" b="1" i="0" u="none" strike="noStrike" baseline="0" dirty="0" err="1">
                <a:effectLst>
                  <a:outerShdw blurRad="38100" dist="38100" dir="2700000" algn="tl">
                    <a:srgbClr val="000000">
                      <a:alpha val="43137"/>
                    </a:srgbClr>
                  </a:outerShdw>
                </a:effectLst>
              </a:rPr>
              <a:t>RoG</a:t>
            </a:r>
            <a:r>
              <a:rPr lang="en-US" sz="1800" b="1" i="0" u="none" strike="noStrike" baseline="0" dirty="0">
                <a:effectLst>
                  <a:outerShdw blurRad="38100" dist="38100" dir="2700000" algn="tl">
                    <a:srgbClr val="000000">
                      <a:alpha val="43137"/>
                    </a:srgbClr>
                  </a:outerShdw>
                </a:effectLst>
              </a:rPr>
              <a:t>): </a:t>
            </a:r>
            <a:r>
              <a:rPr lang="en-US" sz="1800" b="0" i="0" u="none" strike="noStrike" baseline="0" dirty="0"/>
              <a:t>Relativity of </a:t>
            </a:r>
            <a:r>
              <a:rPr lang="en-US" sz="1800" b="0" i="0" u="none" strike="noStrike" baseline="0" dirty="0" err="1"/>
              <a:t>Guassian</a:t>
            </a:r>
            <a:r>
              <a:rPr lang="en-US" sz="1800" b="0" i="0" u="none" strike="noStrike" baseline="0" dirty="0"/>
              <a:t> can be applied to hazy images for detail enhancement. We adopt detail improvement based on Relativity of Gaussian (</a:t>
            </a:r>
            <a:r>
              <a:rPr lang="en-US" sz="1800" b="0" i="0" u="none" strike="noStrike" baseline="0" dirty="0" err="1"/>
              <a:t>RoG</a:t>
            </a:r>
            <a:r>
              <a:rPr lang="en-US" sz="1800" b="0" i="0" u="none" strike="noStrike" baseline="0" dirty="0"/>
              <a:t>) to boost the structure and details within the image while preserving the edges. </a:t>
            </a:r>
          </a:p>
          <a:p>
            <a:pPr marL="324000" lvl="1" indent="0">
              <a:buNone/>
            </a:pPr>
            <a:r>
              <a:rPr lang="en-US" sz="1800" dirty="0"/>
              <a:t>															   [</a:t>
            </a:r>
            <a:r>
              <a:rPr lang="en-US" sz="2000" b="1" i="0" u="none" strike="noStrike" baseline="0" dirty="0">
                <a:effectLst>
                  <a:outerShdw blurRad="38100" dist="38100" dir="2700000" algn="tl">
                    <a:srgbClr val="000000">
                      <a:alpha val="43137"/>
                    </a:srgbClr>
                  </a:outerShdw>
                </a:effectLst>
              </a:rPr>
              <a:t>𝜎1 </a:t>
            </a:r>
            <a:r>
              <a:rPr lang="en-US" sz="1800" i="0" u="none" strike="noStrike" baseline="0" dirty="0"/>
              <a:t>and </a:t>
            </a:r>
            <a:r>
              <a:rPr lang="en-US" sz="2000" b="1" i="0" u="none" strike="noStrike" baseline="0" dirty="0">
                <a:effectLst>
                  <a:outerShdw blurRad="38100" dist="38100" dir="2700000" algn="tl">
                    <a:srgbClr val="000000">
                      <a:alpha val="43137"/>
                    </a:srgbClr>
                  </a:outerShdw>
                </a:effectLst>
              </a:rPr>
              <a:t>𝜎2 </a:t>
            </a:r>
            <a:r>
              <a:rPr lang="en-US" sz="1800" i="0" u="none" strike="noStrike" baseline="0" dirty="0"/>
              <a:t>are two parameters]</a:t>
            </a:r>
          </a:p>
          <a:p>
            <a:pPr marL="324000" lvl="1" indent="0">
              <a:buNone/>
            </a:pPr>
            <a:endParaRPr lang="en-US" b="0" i="0" u="none" strike="noStrike" baseline="0" dirty="0">
              <a:effectLst>
                <a:outerShdw blurRad="38100" dist="38100" dir="2700000" algn="tl">
                  <a:srgbClr val="000000">
                    <a:alpha val="43137"/>
                  </a:srgbClr>
                </a:outerShdw>
              </a:effectLst>
            </a:endParaRPr>
          </a:p>
          <a:p>
            <a:pPr marL="594000" lvl="2" indent="0">
              <a:buNone/>
            </a:pPr>
            <a:r>
              <a:rPr lang="en-US" sz="1800" b="0" i="0" u="none" strike="noStrike" baseline="0" dirty="0">
                <a:latin typeface="GtjdmhNbbrpfAdvTTb5929f4c"/>
              </a:rPr>
              <a:t>The result of the Gaussian filter.</a:t>
            </a:r>
          </a:p>
          <a:p>
            <a:pPr marL="594000" lvl="2" indent="0">
              <a:buNone/>
            </a:pPr>
            <a:r>
              <a:rPr lang="en-US" sz="1800" b="0" i="0" u="none" strike="noStrike" baseline="0" dirty="0">
                <a:latin typeface="DfvjxwGmgpqjAdvTT99c4c969"/>
              </a:rPr>
              <a:t>(a) </a:t>
            </a:r>
            <a:r>
              <a:rPr lang="en-US" sz="1800" b="0" i="0" u="none" strike="noStrike" baseline="0" dirty="0">
                <a:latin typeface="GtjdmhNbbrpfAdvTTb5929f4c"/>
              </a:rPr>
              <a:t>Hazy images, </a:t>
            </a:r>
            <a:r>
              <a:rPr lang="en-US" sz="1800" b="0" i="0" u="none" strike="noStrike" baseline="0" dirty="0">
                <a:latin typeface="DfvjxwGmgpqjAdvTT99c4c969"/>
              </a:rPr>
              <a:t>b </a:t>
            </a:r>
            <a:r>
              <a:rPr lang="en-US" sz="1800" b="0" i="0" u="none" strike="noStrike" baseline="0" dirty="0">
                <a:latin typeface="GtjdmhNbbrpfAdvTTb5929f4c"/>
              </a:rPr>
              <a:t>Transmission map obtained using the local patch,</a:t>
            </a:r>
            <a:r>
              <a:rPr lang="en-US" sz="1800" b="0" i="0" u="none" strike="noStrike" baseline="0" dirty="0">
                <a:latin typeface="DfvjxwGmgpqjAdvTT99c4c969"/>
              </a:rPr>
              <a:t> </a:t>
            </a:r>
          </a:p>
          <a:p>
            <a:pPr marL="594000" lvl="2" indent="0">
              <a:buNone/>
            </a:pPr>
            <a:r>
              <a:rPr lang="en-US" sz="1800" b="0" i="0" u="none" strike="noStrike" baseline="0" dirty="0">
                <a:latin typeface="DfvjxwGmgpqjAdvTT99c4c969"/>
              </a:rPr>
              <a:t>(c) </a:t>
            </a:r>
            <a:r>
              <a:rPr lang="en-US" sz="1800" b="0" i="0" u="none" strike="noStrike" baseline="0" dirty="0">
                <a:latin typeface="GtjdmhNbbrpfAdvTTb5929f4c"/>
              </a:rPr>
              <a:t>Gaussian filtered transmission map,</a:t>
            </a:r>
          </a:p>
          <a:p>
            <a:pPr marL="594000" lvl="2" indent="0">
              <a:buNone/>
            </a:pPr>
            <a:r>
              <a:rPr lang="en-US" sz="1800" b="0" i="0" u="none" strike="noStrike" baseline="0" dirty="0">
                <a:latin typeface="DfvjxwGmgpqjAdvTT99c4c969"/>
              </a:rPr>
              <a:t>(d)</a:t>
            </a:r>
            <a:r>
              <a:rPr lang="en-US" sz="1800" b="0" i="0" u="none" strike="noStrike" baseline="0" dirty="0">
                <a:latin typeface="GtjdmhNbbrpfAdvTTb5929f4c"/>
              </a:rPr>
              <a:t>Transmission map obtained using the local patch,</a:t>
            </a:r>
          </a:p>
          <a:p>
            <a:pPr marL="594000" lvl="2" indent="0">
              <a:buNone/>
            </a:pPr>
            <a:r>
              <a:rPr lang="en-US" sz="2000" dirty="0">
                <a:latin typeface="GtjdmhNbbrpfAdvTTb5929f4c"/>
              </a:rPr>
              <a:t>(</a:t>
            </a:r>
            <a:r>
              <a:rPr lang="en-US" sz="1800" b="0" i="0" u="none" strike="noStrike" baseline="0" dirty="0">
                <a:latin typeface="DfvjxwGmgpqjAdvTT99c4c969"/>
              </a:rPr>
              <a:t>e) </a:t>
            </a:r>
            <a:r>
              <a:rPr lang="en-US" sz="1800" b="0" i="0" u="none" strike="noStrike" baseline="0" dirty="0">
                <a:latin typeface="GtjdmhNbbrpfAdvTTb5929f4c"/>
              </a:rPr>
              <a:t>Gaussian filtered transmission map</a:t>
            </a:r>
            <a:endParaRPr lang="en-US" sz="2000" dirty="0">
              <a:latin typeface="LpgfjyNwprkpAdvTT86d47313"/>
            </a:endParaRPr>
          </a:p>
          <a:p>
            <a:pPr marL="324000" lvl="1" indent="0">
              <a:buNone/>
            </a:pPr>
            <a:endParaRPr lang="en-US" b="0" i="0" u="none" strike="noStrike" baseline="0"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9A56859F-3306-4F37-BB92-701E32060707}"/>
              </a:ext>
            </a:extLst>
          </p:cNvPr>
          <p:cNvSpPr>
            <a:spLocks noGrp="1"/>
          </p:cNvSpPr>
          <p:nvPr>
            <p:ph type="title"/>
          </p:nvPr>
        </p:nvSpPr>
        <p:spPr/>
        <p:txBody>
          <a:bodyPr>
            <a:normAutofit fontScale="90000"/>
          </a:bodyPr>
          <a:lstStyle/>
          <a:p>
            <a:r>
              <a:rPr lang="en-US" sz="4000" b="1" i="0" u="none" strike="noStrike" baseline="0" dirty="0">
                <a:effectLst>
                  <a:outerShdw blurRad="38100" dist="38100" dir="2700000" algn="tl">
                    <a:srgbClr val="000000">
                      <a:alpha val="43137"/>
                    </a:srgbClr>
                  </a:outerShdw>
                </a:effectLst>
              </a:rPr>
              <a:t>Analysis of DCP-based dehazing algorithms(cont.)</a:t>
            </a:r>
            <a:endParaRPr lang="en-US" dirty="0"/>
          </a:p>
        </p:txBody>
      </p:sp>
      <p:pic>
        <p:nvPicPr>
          <p:cNvPr id="12" name="Picture 11">
            <a:extLst>
              <a:ext uri="{FF2B5EF4-FFF2-40B4-BE49-F238E27FC236}">
                <a16:creationId xmlns:a16="http://schemas.microsoft.com/office/drawing/2014/main" id="{76AC6739-C9B9-47DE-A240-684A4E538835}"/>
              </a:ext>
            </a:extLst>
          </p:cNvPr>
          <p:cNvPicPr>
            <a:picLocks noChangeAspect="1"/>
          </p:cNvPicPr>
          <p:nvPr/>
        </p:nvPicPr>
        <p:blipFill>
          <a:blip r:embed="rId2"/>
          <a:stretch>
            <a:fillRect/>
          </a:stretch>
        </p:blipFill>
        <p:spPr>
          <a:xfrm>
            <a:off x="4670209" y="3666126"/>
            <a:ext cx="2851579" cy="717198"/>
          </a:xfrm>
          <a:prstGeom prst="rect">
            <a:avLst/>
          </a:prstGeom>
        </p:spPr>
      </p:pic>
      <p:pic>
        <p:nvPicPr>
          <p:cNvPr id="13" name="Picture 12">
            <a:extLst>
              <a:ext uri="{FF2B5EF4-FFF2-40B4-BE49-F238E27FC236}">
                <a16:creationId xmlns:a16="http://schemas.microsoft.com/office/drawing/2014/main" id="{E6594450-B8A5-47DB-8B2C-F138333440A0}"/>
              </a:ext>
            </a:extLst>
          </p:cNvPr>
          <p:cNvPicPr>
            <a:picLocks noChangeAspect="1"/>
          </p:cNvPicPr>
          <p:nvPr/>
        </p:nvPicPr>
        <p:blipFill>
          <a:blip r:embed="rId3"/>
          <a:stretch>
            <a:fillRect/>
          </a:stretch>
        </p:blipFill>
        <p:spPr>
          <a:xfrm>
            <a:off x="7617581" y="4510837"/>
            <a:ext cx="3993226" cy="2347163"/>
          </a:xfrm>
          <a:prstGeom prst="rect">
            <a:avLst/>
          </a:prstGeom>
        </p:spPr>
      </p:pic>
      <p:sp>
        <p:nvSpPr>
          <p:cNvPr id="14" name="Rectangle 13">
            <a:extLst>
              <a:ext uri="{FF2B5EF4-FFF2-40B4-BE49-F238E27FC236}">
                <a16:creationId xmlns:a16="http://schemas.microsoft.com/office/drawing/2014/main" id="{7BA341A9-D795-4B47-A503-875E4AEF0D9E}"/>
              </a:ext>
            </a:extLst>
          </p:cNvPr>
          <p:cNvSpPr/>
          <p:nvPr/>
        </p:nvSpPr>
        <p:spPr>
          <a:xfrm>
            <a:off x="1149178" y="4510836"/>
            <a:ext cx="10513644" cy="2347163"/>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4763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98C36-ACBA-4489-B33B-5C3F0BAA531B}"/>
              </a:ext>
            </a:extLst>
          </p:cNvPr>
          <p:cNvSpPr>
            <a:spLocks noGrp="1"/>
          </p:cNvSpPr>
          <p:nvPr>
            <p:ph idx="1"/>
          </p:nvPr>
        </p:nvSpPr>
        <p:spPr>
          <a:xfrm>
            <a:off x="581192" y="2180496"/>
            <a:ext cx="11029615" cy="4677504"/>
          </a:xfrm>
        </p:spPr>
        <p:txBody>
          <a:bodyPr/>
          <a:lstStyle/>
          <a:p>
            <a:pPr>
              <a:buFont typeface="Wingdings" panose="05000000000000000000" pitchFamily="2" charset="2"/>
              <a:buChar char="Ø"/>
            </a:pPr>
            <a:r>
              <a:rPr lang="en-US" sz="1800" b="1" i="0" u="none" strike="noStrike" baseline="0" dirty="0">
                <a:effectLst>
                  <a:outerShdw blurRad="38100" dist="38100" dir="2700000" algn="tl">
                    <a:srgbClr val="000000">
                      <a:alpha val="43137"/>
                    </a:srgbClr>
                  </a:outerShdw>
                </a:effectLst>
              </a:rPr>
              <a:t>Reconstruction of Haze Free Image: </a:t>
            </a:r>
            <a:r>
              <a:rPr lang="en-US" sz="1800" b="0" i="0" u="none" strike="noStrike" baseline="0" dirty="0"/>
              <a:t>In final stage after computing all the parameters is to reconstruct the improved image with minimized haze influence. The image reconstruction process is given:</a:t>
            </a:r>
          </a:p>
          <a:p>
            <a:pPr>
              <a:buFont typeface="Wingdings" panose="05000000000000000000" pitchFamily="2" charset="2"/>
              <a:buChar char="Ø"/>
            </a:pPr>
            <a:endParaRPr lang="en-US" dirty="0">
              <a:effectLst>
                <a:outerShdw blurRad="38100" dist="38100" dir="2700000" algn="tl">
                  <a:srgbClr val="000000">
                    <a:alpha val="43137"/>
                  </a:srgbClr>
                </a:outerShdw>
              </a:effectLst>
            </a:endParaRPr>
          </a:p>
          <a:p>
            <a:pPr>
              <a:buFont typeface="Wingdings" panose="05000000000000000000" pitchFamily="2" charset="2"/>
              <a:buChar char="Ø"/>
            </a:pPr>
            <a:endParaRPr lang="en-US" dirty="0">
              <a:effectLst>
                <a:outerShdw blurRad="38100" dist="38100" dir="2700000" algn="tl">
                  <a:srgbClr val="000000">
                    <a:alpha val="43137"/>
                  </a:srgbClr>
                </a:outerShdw>
              </a:effectLst>
            </a:endParaRPr>
          </a:p>
          <a:p>
            <a:pPr>
              <a:buFont typeface="Wingdings" panose="05000000000000000000" pitchFamily="2" charset="2"/>
              <a:buChar char="Ø"/>
            </a:pPr>
            <a:r>
              <a:rPr lang="en-US" dirty="0"/>
              <a:t>quality</a:t>
            </a:r>
            <a:endParaRPr lang="en-US" dirty="0">
              <a:effectLst>
                <a:outerShdw blurRad="38100" dist="38100" dir="2700000" algn="tl">
                  <a:srgbClr val="000000">
                    <a:alpha val="43137"/>
                  </a:srgbClr>
                </a:outerShdw>
              </a:effectLst>
            </a:endParaRPr>
          </a:p>
          <a:p>
            <a:pPr marL="0" indent="0">
              <a:buNone/>
            </a:pPr>
            <a:r>
              <a:rPr lang="en-US" b="0" i="0" u="none" strike="noStrike" baseline="0" dirty="0">
                <a:solidFill>
                  <a:srgbClr val="000000"/>
                </a:solidFill>
              </a:rPr>
              <a:t>where </a:t>
            </a:r>
            <a:r>
              <a:rPr lang="en-US" sz="2000" b="1" i="0" u="none" strike="noStrike" baseline="0" dirty="0">
                <a:solidFill>
                  <a:srgbClr val="000000"/>
                </a:solidFill>
                <a:effectLst>
                  <a:outerShdw blurRad="38100" dist="38100" dir="2700000" algn="tl">
                    <a:srgbClr val="000000">
                      <a:alpha val="43137"/>
                    </a:srgbClr>
                  </a:outerShdw>
                </a:effectLst>
              </a:rPr>
              <a:t>𝑡</a:t>
            </a:r>
            <a:r>
              <a:rPr lang="en-US" sz="1400" b="1" i="0" u="none" strike="noStrike" baseline="0" dirty="0">
                <a:solidFill>
                  <a:srgbClr val="000000"/>
                </a:solidFill>
                <a:effectLst>
                  <a:outerShdw blurRad="38100" dist="38100" dir="2700000" algn="tl">
                    <a:srgbClr val="000000">
                      <a:alpha val="43137"/>
                    </a:srgbClr>
                  </a:outerShdw>
                </a:effectLst>
              </a:rPr>
              <a:t>0</a:t>
            </a:r>
            <a:r>
              <a:rPr lang="en-US" sz="2000" b="1" i="0" u="none" strike="noStrike" baseline="0" dirty="0">
                <a:solidFill>
                  <a:srgbClr val="000000"/>
                </a:solidFill>
                <a:effectLst>
                  <a:outerShdw blurRad="38100" dist="38100" dir="2700000" algn="tl">
                    <a:srgbClr val="000000">
                      <a:alpha val="43137"/>
                    </a:srgbClr>
                  </a:outerShdw>
                </a:effectLst>
              </a:rPr>
              <a:t> </a:t>
            </a:r>
            <a:r>
              <a:rPr lang="en-US" b="0" i="0" u="none" strike="noStrike" baseline="0" dirty="0">
                <a:solidFill>
                  <a:srgbClr val="000000"/>
                </a:solidFill>
              </a:rPr>
              <a:t>is a constant, </a:t>
            </a:r>
            <a:r>
              <a:rPr lang="en-US" sz="2000" b="1" i="0" u="none" strike="noStrike" baseline="0" dirty="0">
                <a:solidFill>
                  <a:srgbClr val="000000"/>
                </a:solidFill>
                <a:effectLst>
                  <a:outerShdw blurRad="38100" dist="38100" dir="2700000" algn="tl">
                    <a:srgbClr val="000000">
                      <a:alpha val="43137"/>
                    </a:srgbClr>
                  </a:outerShdw>
                </a:effectLst>
              </a:rPr>
              <a:t>J(x) </a:t>
            </a:r>
            <a:r>
              <a:rPr lang="en-US" b="0" i="0" u="none" strike="noStrike" baseline="0" dirty="0">
                <a:solidFill>
                  <a:srgbClr val="000000"/>
                </a:solidFill>
              </a:rPr>
              <a:t>and </a:t>
            </a:r>
            <a:r>
              <a:rPr lang="en-US" sz="2000" b="1" i="0" u="none" strike="noStrike" baseline="0" dirty="0">
                <a:solidFill>
                  <a:srgbClr val="000000"/>
                </a:solidFill>
                <a:effectLst>
                  <a:outerShdw blurRad="38100" dist="38100" dir="2700000" algn="tl">
                    <a:srgbClr val="000000">
                      <a:alpha val="43137"/>
                    </a:srgbClr>
                  </a:outerShdw>
                </a:effectLst>
              </a:rPr>
              <a:t>J</a:t>
            </a:r>
            <a:r>
              <a:rPr lang="en-US" sz="1400" b="1" i="0" u="none" strike="noStrike" baseline="0" dirty="0">
                <a:solidFill>
                  <a:srgbClr val="000000"/>
                </a:solidFill>
                <a:effectLst>
                  <a:outerShdw blurRad="38100" dist="38100" dir="2700000" algn="tl">
                    <a:srgbClr val="000000">
                      <a:alpha val="43137"/>
                    </a:srgbClr>
                  </a:outerShdw>
                </a:effectLst>
              </a:rPr>
              <a:t>𝒚</a:t>
            </a:r>
            <a:r>
              <a:rPr lang="en-US" sz="2000" b="1" i="0" u="none" strike="noStrike" baseline="0" dirty="0">
                <a:solidFill>
                  <a:srgbClr val="000000"/>
                </a:solidFill>
                <a:effectLst>
                  <a:outerShdw blurRad="38100" dist="38100" dir="2700000" algn="tl">
                    <a:srgbClr val="000000">
                      <a:alpha val="43137"/>
                    </a:srgbClr>
                  </a:outerShdw>
                </a:effectLst>
              </a:rPr>
              <a:t>(x) </a:t>
            </a:r>
            <a:r>
              <a:rPr lang="en-US" b="0" i="0" u="none" strike="noStrike" baseline="0" dirty="0">
                <a:solidFill>
                  <a:srgbClr val="000000"/>
                </a:solidFill>
              </a:rPr>
              <a:t>is the image reconstructed using the color space of </a:t>
            </a:r>
            <a:r>
              <a:rPr lang="en-US" b="1" i="0" u="none" strike="noStrike" baseline="0" dirty="0">
                <a:solidFill>
                  <a:srgbClr val="000000"/>
                </a:solidFill>
                <a:effectLst>
                  <a:outerShdw blurRad="38100" dist="38100" dir="2700000" algn="tl">
                    <a:srgbClr val="000000">
                      <a:alpha val="43137"/>
                    </a:srgbClr>
                  </a:outerShdw>
                </a:effectLst>
              </a:rPr>
              <a:t>RGB</a:t>
            </a:r>
            <a:r>
              <a:rPr lang="en-US" b="0" i="0" u="none" strike="noStrike" baseline="0" dirty="0">
                <a:solidFill>
                  <a:srgbClr val="000000"/>
                </a:solidFill>
              </a:rPr>
              <a:t> and is the image reconstruction using the color space of </a:t>
            </a:r>
            <a:r>
              <a:rPr lang="en-US" b="1" i="0" u="none" strike="noStrike" baseline="0" dirty="0" err="1">
                <a:solidFill>
                  <a:srgbClr val="000000"/>
                </a:solidFill>
                <a:effectLst>
                  <a:outerShdw blurRad="38100" dist="38100" dir="2700000" algn="tl">
                    <a:srgbClr val="000000">
                      <a:alpha val="43137"/>
                    </a:srgbClr>
                  </a:outerShdw>
                </a:effectLst>
              </a:rPr>
              <a:t>YCbCr</a:t>
            </a:r>
            <a:r>
              <a:rPr lang="en-US" i="0" u="none" strike="noStrike" baseline="0" dirty="0">
                <a:solidFill>
                  <a:srgbClr val="000000"/>
                </a:solidFill>
                <a:effectLst>
                  <a:outerShdw blurRad="38100" dist="38100" dir="2700000" algn="tl">
                    <a:srgbClr val="000000">
                      <a:alpha val="43137"/>
                    </a:srgbClr>
                  </a:outerShdw>
                </a:effectLst>
              </a:rPr>
              <a:t>.</a:t>
            </a:r>
          </a:p>
          <a:p>
            <a:pPr marL="0" indent="0">
              <a:buNone/>
            </a:pPr>
            <a:endParaRPr lang="en-US" dirty="0">
              <a:effectLst>
                <a:outerShdw blurRad="38100" dist="38100" dir="2700000" algn="tl">
                  <a:srgbClr val="000000">
                    <a:alpha val="43137"/>
                  </a:srgbClr>
                </a:outerShdw>
              </a:effectLst>
            </a:endParaRPr>
          </a:p>
          <a:p>
            <a:pPr marL="0" indent="0">
              <a:buNone/>
            </a:pPr>
            <a:r>
              <a:rPr lang="en-US" sz="1800" b="0" i="0" u="none" strike="noStrike" baseline="0" dirty="0">
                <a:solidFill>
                  <a:srgbClr val="000000"/>
                </a:solidFill>
              </a:rPr>
              <a:t>To combine</a:t>
            </a:r>
            <a:r>
              <a:rPr lang="en-US" sz="2000" b="0" i="0" u="none" strike="noStrike" baseline="0" dirty="0">
                <a:solidFill>
                  <a:srgbClr val="000000"/>
                </a:solidFill>
                <a:effectLst>
                  <a:outerShdw blurRad="38100" dist="38100" dir="2700000" algn="tl">
                    <a:srgbClr val="000000">
                      <a:alpha val="43137"/>
                    </a:srgbClr>
                  </a:outerShdw>
                </a:effectLst>
              </a:rPr>
              <a:t> </a:t>
            </a:r>
            <a:r>
              <a:rPr lang="en-US" sz="2000" b="1" i="0" u="none" strike="noStrike" baseline="0" dirty="0">
                <a:solidFill>
                  <a:srgbClr val="000000"/>
                </a:solidFill>
                <a:effectLst>
                  <a:outerShdw blurRad="38100" dist="38100" dir="2700000" algn="tl">
                    <a:srgbClr val="000000">
                      <a:alpha val="43137"/>
                    </a:srgbClr>
                  </a:outerShdw>
                </a:effectLst>
              </a:rPr>
              <a:t>J(x) </a:t>
            </a:r>
            <a:r>
              <a:rPr lang="en-US" sz="1800" b="1" i="0" u="none" strike="noStrike" baseline="0" dirty="0">
                <a:solidFill>
                  <a:srgbClr val="000000"/>
                </a:solidFill>
              </a:rPr>
              <a:t>and </a:t>
            </a:r>
            <a:r>
              <a:rPr lang="en-US" sz="2000" b="1" i="0" u="none" strike="noStrike" baseline="0" dirty="0">
                <a:solidFill>
                  <a:srgbClr val="000000"/>
                </a:solidFill>
                <a:effectLst>
                  <a:outerShdw blurRad="38100" dist="38100" dir="2700000" algn="tl">
                    <a:srgbClr val="000000">
                      <a:alpha val="43137"/>
                    </a:srgbClr>
                  </a:outerShdw>
                </a:effectLst>
              </a:rPr>
              <a:t>J</a:t>
            </a:r>
            <a:r>
              <a:rPr lang="en-US" sz="1400" b="1" i="0" u="none" strike="noStrike" baseline="0" dirty="0">
                <a:solidFill>
                  <a:srgbClr val="000000"/>
                </a:solidFill>
                <a:effectLst>
                  <a:outerShdw blurRad="38100" dist="38100" dir="2700000" algn="tl">
                    <a:srgbClr val="000000">
                      <a:alpha val="43137"/>
                    </a:srgbClr>
                  </a:outerShdw>
                </a:effectLst>
              </a:rPr>
              <a:t>y</a:t>
            </a:r>
            <a:r>
              <a:rPr lang="en-US" sz="2000" b="1" i="0" u="none" strike="noStrike" baseline="0" dirty="0">
                <a:solidFill>
                  <a:srgbClr val="000000"/>
                </a:solidFill>
                <a:effectLst>
                  <a:outerShdw blurRad="38100" dist="38100" dir="2700000" algn="tl">
                    <a:srgbClr val="000000">
                      <a:alpha val="43137"/>
                    </a:srgbClr>
                  </a:outerShdw>
                </a:effectLst>
              </a:rPr>
              <a:t>(x) </a:t>
            </a:r>
            <a:r>
              <a:rPr lang="en-US" sz="1800" b="0" i="0" u="none" strike="noStrike" baseline="0" dirty="0">
                <a:solidFill>
                  <a:srgbClr val="000000"/>
                </a:solidFill>
              </a:rPr>
              <a:t>images, a parameter </a:t>
            </a:r>
            <a:r>
              <a:rPr lang="en-US" sz="2000" b="1" i="0" u="none" strike="noStrike" baseline="0" dirty="0">
                <a:solidFill>
                  <a:srgbClr val="000000"/>
                </a:solidFill>
                <a:effectLst>
                  <a:outerShdw blurRad="38100" dist="38100" dir="2700000" algn="tl">
                    <a:srgbClr val="000000">
                      <a:alpha val="43137"/>
                    </a:srgbClr>
                  </a:outerShdw>
                </a:effectLst>
              </a:rPr>
              <a:t>α</a:t>
            </a:r>
            <a:r>
              <a:rPr lang="en-US" sz="1800" b="1" i="0" u="none" strike="noStrike" baseline="0" dirty="0">
                <a:solidFill>
                  <a:srgbClr val="000000"/>
                </a:solidFill>
              </a:rPr>
              <a:t> </a:t>
            </a:r>
            <a:r>
              <a:rPr lang="en-US" sz="1800" b="0" i="0" u="none" strike="noStrike" baseline="0" dirty="0">
                <a:solidFill>
                  <a:srgbClr val="000000"/>
                </a:solidFill>
              </a:rPr>
              <a:t>is used as weight</a:t>
            </a:r>
            <a:r>
              <a:rPr lang="en-US" sz="1800" b="1" i="0" u="none" strike="noStrike" baseline="0" dirty="0">
                <a:solidFill>
                  <a:srgbClr val="000000"/>
                </a:solidFill>
              </a:rPr>
              <a:t>. </a:t>
            </a:r>
            <a:r>
              <a:rPr lang="en-US" sz="2000" b="1" i="0" u="none" strike="noStrike" baseline="0" dirty="0">
                <a:solidFill>
                  <a:srgbClr val="000000"/>
                </a:solidFill>
                <a:effectLst>
                  <a:outerShdw blurRad="38100" dist="38100" dir="2700000" algn="tl">
                    <a:srgbClr val="000000">
                      <a:alpha val="43137"/>
                    </a:srgbClr>
                  </a:outerShdw>
                </a:effectLst>
              </a:rPr>
              <a:t>R(x) </a:t>
            </a:r>
            <a:r>
              <a:rPr lang="en-US" sz="1800" b="0" i="0" u="none" strike="noStrike" baseline="0" dirty="0">
                <a:solidFill>
                  <a:srgbClr val="000000"/>
                </a:solidFill>
              </a:rPr>
              <a:t>is the final reconstructed image. </a:t>
            </a:r>
          </a:p>
          <a:p>
            <a:pPr marL="0" indent="0">
              <a:buNone/>
            </a:pPr>
            <a:endParaRPr lang="en-US"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4BC18C63-603D-4902-A793-4A33779C22AA}"/>
              </a:ext>
            </a:extLst>
          </p:cNvPr>
          <p:cNvSpPr>
            <a:spLocks noGrp="1"/>
          </p:cNvSpPr>
          <p:nvPr>
            <p:ph type="title"/>
          </p:nvPr>
        </p:nvSpPr>
        <p:spPr/>
        <p:txBody>
          <a:bodyPr>
            <a:normAutofit/>
          </a:bodyPr>
          <a:lstStyle/>
          <a:p>
            <a:r>
              <a:rPr lang="en-US" sz="4000" b="1" dirty="0">
                <a:effectLst>
                  <a:outerShdw blurRad="38100" dist="38100" dir="2700000" algn="tl">
                    <a:srgbClr val="000000">
                      <a:alpha val="43137"/>
                    </a:srgbClr>
                  </a:outerShdw>
                </a:effectLst>
              </a:rPr>
              <a:t>Experiments &amp; Result</a:t>
            </a:r>
            <a:endParaRPr lang="en-US" dirty="0"/>
          </a:p>
        </p:txBody>
      </p:sp>
      <p:pic>
        <p:nvPicPr>
          <p:cNvPr id="5" name="Picture 4">
            <a:extLst>
              <a:ext uri="{FF2B5EF4-FFF2-40B4-BE49-F238E27FC236}">
                <a16:creationId xmlns:a16="http://schemas.microsoft.com/office/drawing/2014/main" id="{603A4241-78D8-4AC2-B45D-6C44693B002F}"/>
              </a:ext>
            </a:extLst>
          </p:cNvPr>
          <p:cNvPicPr>
            <a:picLocks noChangeAspect="1"/>
          </p:cNvPicPr>
          <p:nvPr/>
        </p:nvPicPr>
        <p:blipFill>
          <a:blip r:embed="rId2"/>
          <a:stretch>
            <a:fillRect/>
          </a:stretch>
        </p:blipFill>
        <p:spPr>
          <a:xfrm>
            <a:off x="4659159" y="2887169"/>
            <a:ext cx="2873679" cy="1083662"/>
          </a:xfrm>
          <a:prstGeom prst="rect">
            <a:avLst/>
          </a:prstGeom>
        </p:spPr>
      </p:pic>
      <p:pic>
        <p:nvPicPr>
          <p:cNvPr id="7" name="Picture 6">
            <a:extLst>
              <a:ext uri="{FF2B5EF4-FFF2-40B4-BE49-F238E27FC236}">
                <a16:creationId xmlns:a16="http://schemas.microsoft.com/office/drawing/2014/main" id="{D0E01093-B971-4837-8B4D-865BF81ADBEB}"/>
              </a:ext>
            </a:extLst>
          </p:cNvPr>
          <p:cNvPicPr>
            <a:picLocks noChangeAspect="1"/>
          </p:cNvPicPr>
          <p:nvPr/>
        </p:nvPicPr>
        <p:blipFill>
          <a:blip r:embed="rId3"/>
          <a:stretch>
            <a:fillRect/>
          </a:stretch>
        </p:blipFill>
        <p:spPr>
          <a:xfrm>
            <a:off x="4659159" y="4764001"/>
            <a:ext cx="3180518" cy="373181"/>
          </a:xfrm>
          <a:prstGeom prst="rect">
            <a:avLst/>
          </a:prstGeom>
        </p:spPr>
      </p:pic>
    </p:spTree>
    <p:extLst>
      <p:ext uri="{BB962C8B-B14F-4D97-AF65-F5344CB8AC3E}">
        <p14:creationId xmlns:p14="http://schemas.microsoft.com/office/powerpoint/2010/main" val="361087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4516F-0B39-4886-87E3-60A96A536D45}"/>
              </a:ext>
            </a:extLst>
          </p:cNvPr>
          <p:cNvSpPr>
            <a:spLocks noGrp="1"/>
          </p:cNvSpPr>
          <p:nvPr>
            <p:ph idx="1"/>
          </p:nvPr>
        </p:nvSpPr>
        <p:spPr>
          <a:xfrm>
            <a:off x="581192" y="2180496"/>
            <a:ext cx="11029615" cy="4677504"/>
          </a:xfrm>
        </p:spPr>
        <p:txBody>
          <a:bodyPr/>
          <a:lstStyle/>
          <a:p>
            <a:pPr>
              <a:buFont typeface="Wingdings" panose="05000000000000000000" pitchFamily="2" charset="2"/>
              <a:buChar char="Ø"/>
            </a:pPr>
            <a:r>
              <a:rPr lang="en-US" b="1" dirty="0">
                <a:effectLst>
                  <a:outerShdw blurRad="38100" dist="38100" dir="2700000" algn="tl">
                    <a:srgbClr val="000000">
                      <a:alpha val="43137"/>
                    </a:srgbClr>
                  </a:outerShdw>
                </a:effectLst>
              </a:rPr>
              <a:t>Result Analysis:</a:t>
            </a:r>
          </a:p>
          <a:p>
            <a:pPr lvl="1">
              <a:buFont typeface="Wingdings" panose="05000000000000000000" pitchFamily="2" charset="2"/>
              <a:buChar char="v"/>
            </a:pPr>
            <a:r>
              <a:rPr lang="en-US" sz="1800" b="1" i="1" u="none" strike="noStrike" baseline="0" dirty="0">
                <a:effectLst>
                  <a:outerShdw blurRad="38100" dist="38100" dir="2700000" algn="tl">
                    <a:srgbClr val="000000">
                      <a:alpha val="43137"/>
                    </a:srgbClr>
                  </a:outerShdw>
                </a:effectLst>
              </a:rPr>
              <a:t>Qualitative Analysis :</a:t>
            </a:r>
            <a:endParaRPr lang="en-US" sz="1800" b="1" i="0" u="none" strike="noStrike" baseline="0" dirty="0">
              <a:effectLst>
                <a:outerShdw blurRad="38100" dist="38100" dir="2700000" algn="tl">
                  <a:srgbClr val="000000">
                    <a:alpha val="43137"/>
                  </a:srgbClr>
                </a:outerShdw>
              </a:effectLst>
            </a:endParaRPr>
          </a:p>
          <a:p>
            <a:pPr>
              <a:buFont typeface="Wingdings" panose="05000000000000000000" pitchFamily="2" charset="2"/>
              <a:buChar char="v"/>
            </a:pPr>
            <a:endParaRPr lang="en-US" b="1"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03EF13A-E9A6-4AE4-B5AD-D65963B953B2}"/>
              </a:ext>
            </a:extLst>
          </p:cNvPr>
          <p:cNvSpPr>
            <a:spLocks noGrp="1"/>
          </p:cNvSpPr>
          <p:nvPr>
            <p:ph type="title"/>
          </p:nvPr>
        </p:nvSpPr>
        <p:spPr/>
        <p:txBody>
          <a:bodyPr/>
          <a:lstStyle/>
          <a:p>
            <a:r>
              <a:rPr lang="en-US" sz="4000" b="1" dirty="0">
                <a:effectLst>
                  <a:outerShdw blurRad="38100" dist="38100" dir="2700000" algn="tl">
                    <a:srgbClr val="000000">
                      <a:alpha val="43137"/>
                    </a:srgbClr>
                  </a:outerShdw>
                </a:effectLst>
              </a:rPr>
              <a:t>Experiments &amp; Result(cont.)</a:t>
            </a:r>
            <a:endParaRPr lang="en-US" dirty="0"/>
          </a:p>
        </p:txBody>
      </p:sp>
      <p:pic>
        <p:nvPicPr>
          <p:cNvPr id="5" name="Picture 4">
            <a:extLst>
              <a:ext uri="{FF2B5EF4-FFF2-40B4-BE49-F238E27FC236}">
                <a16:creationId xmlns:a16="http://schemas.microsoft.com/office/drawing/2014/main" id="{11B0AE67-AB07-42A2-A915-0B7A76D7F392}"/>
              </a:ext>
            </a:extLst>
          </p:cNvPr>
          <p:cNvPicPr>
            <a:picLocks noChangeAspect="1"/>
          </p:cNvPicPr>
          <p:nvPr/>
        </p:nvPicPr>
        <p:blipFill>
          <a:blip r:embed="rId2"/>
          <a:stretch>
            <a:fillRect/>
          </a:stretch>
        </p:blipFill>
        <p:spPr>
          <a:xfrm>
            <a:off x="2566086" y="2924641"/>
            <a:ext cx="7059826" cy="3933359"/>
          </a:xfrm>
          <a:prstGeom prst="rect">
            <a:avLst/>
          </a:prstGeom>
        </p:spPr>
      </p:pic>
    </p:spTree>
    <p:extLst>
      <p:ext uri="{BB962C8B-B14F-4D97-AF65-F5344CB8AC3E}">
        <p14:creationId xmlns:p14="http://schemas.microsoft.com/office/powerpoint/2010/main" val="181463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B2A48-3C62-4D67-9AAF-A2856C74B09D}"/>
              </a:ext>
            </a:extLst>
          </p:cNvPr>
          <p:cNvSpPr>
            <a:spLocks noGrp="1"/>
          </p:cNvSpPr>
          <p:nvPr>
            <p:ph idx="1"/>
          </p:nvPr>
        </p:nvSpPr>
        <p:spPr>
          <a:xfrm>
            <a:off x="581192" y="2180496"/>
            <a:ext cx="11029615" cy="4677504"/>
          </a:xfrm>
        </p:spPr>
        <p:txBody>
          <a:bodyPr/>
          <a:lstStyle/>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r>
              <a:rPr lang="en-US" sz="1800" b="0" i="0" u="none" strike="noStrike" baseline="0" dirty="0" err="1"/>
              <a:t>Colores</a:t>
            </a:r>
            <a:r>
              <a:rPr lang="en-US" sz="1800" b="0" i="0" u="none" strike="noStrike" baseline="0" dirty="0"/>
              <a:t> et.al[3] result is haze free but it’s color </a:t>
            </a:r>
          </a:p>
          <a:p>
            <a:pPr marL="0" indent="0">
              <a:buNone/>
            </a:pPr>
            <a:r>
              <a:rPr lang="en-US" sz="1800" b="0" i="0" u="none" strike="noStrike" baseline="0" dirty="0"/>
              <a:t>contrast is high and edges are not clear as in the</a:t>
            </a:r>
          </a:p>
          <a:p>
            <a:pPr marL="0" indent="0">
              <a:buNone/>
            </a:pPr>
            <a:r>
              <a:rPr lang="en-US" sz="1800" b="0" i="0" u="none" strike="noStrike" baseline="0" dirty="0"/>
              <a:t>reference image. Images obtained from the </a:t>
            </a:r>
          </a:p>
          <a:p>
            <a:pPr marL="0" indent="0">
              <a:buNone/>
            </a:pPr>
            <a:r>
              <a:rPr lang="en-US" sz="1800" b="0" i="0" u="none" strike="noStrike" baseline="0" dirty="0"/>
              <a:t>proposed method. From the qualitative assessment,</a:t>
            </a:r>
          </a:p>
          <a:p>
            <a:pPr marL="0" indent="0">
              <a:buNone/>
            </a:pPr>
            <a:r>
              <a:rPr lang="en-US" sz="1800" b="0" i="0" u="none" strike="noStrike" baseline="0" dirty="0"/>
              <a:t>it is clear that the result of the proposed method </a:t>
            </a:r>
          </a:p>
          <a:p>
            <a:pPr marL="0" indent="0">
              <a:buNone/>
            </a:pPr>
            <a:r>
              <a:rPr lang="en-US" sz="1800" b="0" i="0" u="none" strike="noStrike" baseline="0" dirty="0"/>
              <a:t>appear to be realistic, visually pleasing and almost</a:t>
            </a:r>
          </a:p>
          <a:p>
            <a:pPr marL="0" indent="0">
              <a:buNone/>
            </a:pPr>
            <a:r>
              <a:rPr lang="en-US" sz="1800" b="0" i="0" u="none" strike="noStrike" baseline="0" dirty="0"/>
              <a:t>similar to the ground truth image. </a:t>
            </a:r>
            <a:endParaRPr lang="en-US" dirty="0"/>
          </a:p>
        </p:txBody>
      </p:sp>
      <p:sp>
        <p:nvSpPr>
          <p:cNvPr id="3" name="Title 2">
            <a:extLst>
              <a:ext uri="{FF2B5EF4-FFF2-40B4-BE49-F238E27FC236}">
                <a16:creationId xmlns:a16="http://schemas.microsoft.com/office/drawing/2014/main" id="{422CBF7A-6DB8-4C3D-AEC6-F57232F29522}"/>
              </a:ext>
            </a:extLst>
          </p:cNvPr>
          <p:cNvSpPr>
            <a:spLocks noGrp="1"/>
          </p:cNvSpPr>
          <p:nvPr>
            <p:ph type="title"/>
          </p:nvPr>
        </p:nvSpPr>
        <p:spPr/>
        <p:txBody>
          <a:bodyPr/>
          <a:lstStyle/>
          <a:p>
            <a:r>
              <a:rPr lang="en-US" sz="4000" b="1" dirty="0">
                <a:effectLst>
                  <a:outerShdw blurRad="38100" dist="38100" dir="2700000" algn="tl">
                    <a:srgbClr val="000000">
                      <a:alpha val="43137"/>
                    </a:srgbClr>
                  </a:outerShdw>
                </a:effectLst>
              </a:rPr>
              <a:t>Experiments &amp; Result(cont.)</a:t>
            </a:r>
            <a:endParaRPr lang="en-US" dirty="0"/>
          </a:p>
        </p:txBody>
      </p:sp>
      <p:pic>
        <p:nvPicPr>
          <p:cNvPr id="5" name="Picture 4">
            <a:extLst>
              <a:ext uri="{FF2B5EF4-FFF2-40B4-BE49-F238E27FC236}">
                <a16:creationId xmlns:a16="http://schemas.microsoft.com/office/drawing/2014/main" id="{9A1411E5-0093-4F22-A1C2-92BE3710B536}"/>
              </a:ext>
            </a:extLst>
          </p:cNvPr>
          <p:cNvPicPr>
            <a:picLocks noChangeAspect="1"/>
          </p:cNvPicPr>
          <p:nvPr/>
        </p:nvPicPr>
        <p:blipFill>
          <a:blip r:embed="rId2"/>
          <a:stretch>
            <a:fillRect/>
          </a:stretch>
        </p:blipFill>
        <p:spPr>
          <a:xfrm>
            <a:off x="5714744" y="2377532"/>
            <a:ext cx="6135386" cy="3750810"/>
          </a:xfrm>
          <a:prstGeom prst="rect">
            <a:avLst/>
          </a:prstGeom>
        </p:spPr>
      </p:pic>
    </p:spTree>
    <p:extLst>
      <p:ext uri="{BB962C8B-B14F-4D97-AF65-F5344CB8AC3E}">
        <p14:creationId xmlns:p14="http://schemas.microsoft.com/office/powerpoint/2010/main" val="300731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A2D58-F1CD-4BE5-B5EE-703C7763DCFB}"/>
              </a:ext>
            </a:extLst>
          </p:cNvPr>
          <p:cNvSpPr>
            <a:spLocks noGrp="1"/>
          </p:cNvSpPr>
          <p:nvPr>
            <p:ph idx="1"/>
          </p:nvPr>
        </p:nvSpPr>
        <p:spPr>
          <a:xfrm>
            <a:off x="581192" y="2180496"/>
            <a:ext cx="11029615" cy="4677504"/>
          </a:xfrm>
        </p:spPr>
        <p:txBody>
          <a:bodyPr>
            <a:normAutofit/>
          </a:bodyPr>
          <a:lstStyle/>
          <a:p>
            <a:pPr lvl="1">
              <a:buFont typeface="Wingdings" panose="05000000000000000000" pitchFamily="2" charset="2"/>
              <a:buChar char="v"/>
            </a:pPr>
            <a:r>
              <a:rPr lang="en-US" sz="1800" b="1" i="1" u="none" strike="noStrike" baseline="0" dirty="0">
                <a:solidFill>
                  <a:srgbClr val="000000"/>
                </a:solidFill>
              </a:rPr>
              <a:t>Quantitative Analysis: </a:t>
            </a:r>
            <a:r>
              <a:rPr lang="en-US" sz="1800" b="0" i="0" u="none" strike="noStrike" baseline="0" dirty="0"/>
              <a:t>We have performed the quantitative analysis in two ways. In the first case, test is conducted with the images where reference images or ground truth images are available and in the second case, where the reference images are not known or available. </a:t>
            </a:r>
          </a:p>
          <a:p>
            <a:pPr lvl="1">
              <a:buFont typeface="Wingdings" panose="05000000000000000000" pitchFamily="2" charset="2"/>
              <a:buChar char="v"/>
            </a:pPr>
            <a:endParaRPr lang="en-US" sz="1800" dirty="0"/>
          </a:p>
          <a:p>
            <a:pPr lvl="1">
              <a:buFont typeface="Wingdings" panose="05000000000000000000" pitchFamily="2" charset="2"/>
              <a:buChar char="v"/>
            </a:pPr>
            <a:endParaRPr lang="en-US" sz="1800" dirty="0"/>
          </a:p>
          <a:p>
            <a:pPr lvl="1">
              <a:buFont typeface="Wingdings" panose="05000000000000000000" pitchFamily="2" charset="2"/>
              <a:buChar char="v"/>
            </a:pPr>
            <a:endParaRPr lang="en-US" sz="1800" dirty="0"/>
          </a:p>
          <a:p>
            <a:pPr lvl="1">
              <a:buFont typeface="Wingdings" panose="05000000000000000000" pitchFamily="2" charset="2"/>
              <a:buChar char="v"/>
            </a:pPr>
            <a:endParaRPr lang="en-US" sz="1800" dirty="0"/>
          </a:p>
          <a:p>
            <a:pPr lvl="1">
              <a:buFont typeface="Wingdings" panose="05000000000000000000" pitchFamily="2" charset="2"/>
              <a:buChar char="v"/>
            </a:pPr>
            <a:endParaRPr lang="en-US" sz="1800" dirty="0"/>
          </a:p>
          <a:p>
            <a:pPr marL="324000" lvl="1" indent="0">
              <a:buNone/>
            </a:pPr>
            <a:r>
              <a:rPr lang="en-US" sz="1800" b="1" i="1" u="none" strike="noStrike" baseline="0" dirty="0">
                <a:effectLst>
                  <a:outerShdw blurRad="38100" dist="38100" dir="2700000" algn="tl">
                    <a:srgbClr val="000000">
                      <a:alpha val="43137"/>
                    </a:srgbClr>
                  </a:outerShdw>
                </a:effectLst>
              </a:rPr>
              <a:t>     When ground truth images are present                                           When ground truth images are not present </a:t>
            </a:r>
            <a:endParaRPr lang="en-US" sz="1800"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76CA5176-86BD-4F9E-B832-5B7C8AEE4B17}"/>
              </a:ext>
            </a:extLst>
          </p:cNvPr>
          <p:cNvSpPr>
            <a:spLocks noGrp="1"/>
          </p:cNvSpPr>
          <p:nvPr>
            <p:ph type="title"/>
          </p:nvPr>
        </p:nvSpPr>
        <p:spPr/>
        <p:txBody>
          <a:bodyPr/>
          <a:lstStyle/>
          <a:p>
            <a:r>
              <a:rPr lang="en-US" sz="4000" b="1" dirty="0">
                <a:effectLst>
                  <a:outerShdw blurRad="38100" dist="38100" dir="2700000" algn="tl">
                    <a:srgbClr val="000000">
                      <a:alpha val="43137"/>
                    </a:srgbClr>
                  </a:outerShdw>
                </a:effectLst>
              </a:rPr>
              <a:t>Experiments &amp; Result(cont.)</a:t>
            </a:r>
            <a:endParaRPr lang="en-US" dirty="0"/>
          </a:p>
        </p:txBody>
      </p:sp>
      <p:pic>
        <p:nvPicPr>
          <p:cNvPr id="5" name="Picture 4">
            <a:extLst>
              <a:ext uri="{FF2B5EF4-FFF2-40B4-BE49-F238E27FC236}">
                <a16:creationId xmlns:a16="http://schemas.microsoft.com/office/drawing/2014/main" id="{609AE868-5CB8-4F0C-8971-2D4A48153276}"/>
              </a:ext>
            </a:extLst>
          </p:cNvPr>
          <p:cNvPicPr>
            <a:picLocks noChangeAspect="1"/>
          </p:cNvPicPr>
          <p:nvPr/>
        </p:nvPicPr>
        <p:blipFill>
          <a:blip r:embed="rId2"/>
          <a:stretch>
            <a:fillRect/>
          </a:stretch>
        </p:blipFill>
        <p:spPr>
          <a:xfrm>
            <a:off x="581192" y="3326420"/>
            <a:ext cx="5462764" cy="1912845"/>
          </a:xfrm>
          <a:prstGeom prst="rect">
            <a:avLst/>
          </a:prstGeom>
        </p:spPr>
      </p:pic>
      <p:pic>
        <p:nvPicPr>
          <p:cNvPr id="7" name="Picture 6">
            <a:extLst>
              <a:ext uri="{FF2B5EF4-FFF2-40B4-BE49-F238E27FC236}">
                <a16:creationId xmlns:a16="http://schemas.microsoft.com/office/drawing/2014/main" id="{EE38F067-79B1-4F1B-A9FF-C31B7956586F}"/>
              </a:ext>
            </a:extLst>
          </p:cNvPr>
          <p:cNvPicPr>
            <a:picLocks noChangeAspect="1"/>
          </p:cNvPicPr>
          <p:nvPr/>
        </p:nvPicPr>
        <p:blipFill>
          <a:blip r:embed="rId3"/>
          <a:stretch>
            <a:fillRect/>
          </a:stretch>
        </p:blipFill>
        <p:spPr>
          <a:xfrm>
            <a:off x="6237421" y="3234708"/>
            <a:ext cx="5566851" cy="1912845"/>
          </a:xfrm>
          <a:prstGeom prst="rect">
            <a:avLst/>
          </a:prstGeom>
        </p:spPr>
      </p:pic>
    </p:spTree>
    <p:extLst>
      <p:ext uri="{BB962C8B-B14F-4D97-AF65-F5344CB8AC3E}">
        <p14:creationId xmlns:p14="http://schemas.microsoft.com/office/powerpoint/2010/main" val="4281991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BB4B7E-D36B-40AD-9C3C-F81684850D99}"/>
              </a:ext>
            </a:extLst>
          </p:cNvPr>
          <p:cNvSpPr>
            <a:spLocks noGrp="1"/>
          </p:cNvSpPr>
          <p:nvPr>
            <p:ph idx="1"/>
          </p:nvPr>
        </p:nvSpPr>
        <p:spPr>
          <a:xfrm>
            <a:off x="436605" y="2347784"/>
            <a:ext cx="11318789" cy="3906432"/>
          </a:xfrm>
        </p:spPr>
        <p:txBody>
          <a:bodyPr/>
          <a:lstStyle/>
          <a:p>
            <a:r>
              <a:rPr lang="en-US" sz="1800" b="0" i="0" u="none" strike="noStrike" baseline="0" dirty="0"/>
              <a:t>Usually the natural weather conditions such as haze or fog hinder the visibility and aesthetic view of a scene.</a:t>
            </a:r>
          </a:p>
          <a:p>
            <a:r>
              <a:rPr lang="en-US" sz="1800" b="0" i="0" u="none" strike="noStrike" baseline="0" dirty="0"/>
              <a:t> An improved image dehazing system has been proposed exploring the concept of improved Dark Channel Prior (DCP) and Relativity of Gaussian (</a:t>
            </a:r>
            <a:r>
              <a:rPr lang="en-US" sz="1800" b="0" i="0" u="none" strike="noStrike" baseline="0" dirty="0" err="1"/>
              <a:t>RoG</a:t>
            </a:r>
            <a:r>
              <a:rPr lang="en-US" sz="1800" b="0" i="0" u="none" strike="noStrike" baseline="0" dirty="0"/>
              <a:t>). </a:t>
            </a:r>
            <a:r>
              <a:rPr lang="en-US" dirty="0"/>
              <a:t>T</a:t>
            </a:r>
            <a:r>
              <a:rPr lang="en-US" sz="1800" b="0" i="0" u="none" strike="noStrike" baseline="0" dirty="0"/>
              <a:t>his method calculates the transmission map and applied Relativity of Gaussian and Guided filter to enhance the transmission map. </a:t>
            </a:r>
          </a:p>
          <a:p>
            <a:r>
              <a:rPr lang="en-US" sz="1800" b="0" i="0" u="none" strike="noStrike" baseline="0" dirty="0"/>
              <a:t>This work provides good performance for the task of obtaining haze-less image both qualitative and quantitative manner. </a:t>
            </a:r>
          </a:p>
          <a:p>
            <a:r>
              <a:rPr lang="en-US" sz="1800" b="0" i="0" u="none" strike="noStrike" baseline="0" dirty="0"/>
              <a:t>Experimental results show that the proposed method estimates haze more accurately, the reconstruct the images are more realistic and detailed information is restored. </a:t>
            </a: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0BB27CEE-A625-4972-BB63-F661019D03EF}"/>
              </a:ext>
            </a:extLst>
          </p:cNvPr>
          <p:cNvSpPr>
            <a:spLocks noGrp="1"/>
          </p:cNvSpPr>
          <p:nvPr>
            <p:ph type="title"/>
          </p:nvPr>
        </p:nvSpPr>
        <p:spPr/>
        <p:txBody>
          <a:bodyPr>
            <a:normAutofit/>
          </a:bodyPr>
          <a:lstStyle/>
          <a:p>
            <a:r>
              <a:rPr lang="en-US" sz="4000" b="1" dirty="0">
                <a:effectLst>
                  <a:outerShdw blurRad="38100" dist="38100" dir="2700000" algn="tl">
                    <a:srgbClr val="000000">
                      <a:alpha val="43137"/>
                    </a:srgbClr>
                  </a:outerShdw>
                </a:effectLst>
              </a:rPr>
              <a:t>Conclusion</a:t>
            </a:r>
            <a:endParaRPr lang="en-US" dirty="0"/>
          </a:p>
        </p:txBody>
      </p:sp>
    </p:spTree>
    <p:extLst>
      <p:ext uri="{BB962C8B-B14F-4D97-AF65-F5344CB8AC3E}">
        <p14:creationId xmlns:p14="http://schemas.microsoft.com/office/powerpoint/2010/main" val="616295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AE614-57D3-41E3-A49A-0C2D5772917C}"/>
              </a:ext>
            </a:extLst>
          </p:cNvPr>
          <p:cNvSpPr>
            <a:spLocks noGrp="1"/>
          </p:cNvSpPr>
          <p:nvPr>
            <p:ph type="title"/>
          </p:nvPr>
        </p:nvSpPr>
        <p:spPr>
          <a:xfrm>
            <a:off x="4860324" y="308919"/>
            <a:ext cx="5514808" cy="6240162"/>
          </a:xfrm>
        </p:spPr>
        <p:txBody>
          <a:bodyPr>
            <a:normAutofit/>
          </a:bodyPr>
          <a:lstStyle/>
          <a:p>
            <a:pPr algn="ctr"/>
            <a:r>
              <a:rPr lang="en-US" sz="11500" b="1" dirty="0">
                <a:effectLst>
                  <a:outerShdw blurRad="38100" dist="38100" dir="2700000" algn="tl">
                    <a:srgbClr val="000000">
                      <a:alpha val="43137"/>
                    </a:srgbClr>
                  </a:outerShdw>
                </a:effectLst>
              </a:rPr>
              <a:t>YOU</a:t>
            </a:r>
          </a:p>
        </p:txBody>
      </p:sp>
      <p:sp>
        <p:nvSpPr>
          <p:cNvPr id="5" name="Content Placeholder 4">
            <a:extLst>
              <a:ext uri="{FF2B5EF4-FFF2-40B4-BE49-F238E27FC236}">
                <a16:creationId xmlns:a16="http://schemas.microsoft.com/office/drawing/2014/main" id="{69784B14-8372-448E-99B7-DC63B383BB41}"/>
              </a:ext>
            </a:extLst>
          </p:cNvPr>
          <p:cNvSpPr>
            <a:spLocks noGrp="1"/>
          </p:cNvSpPr>
          <p:nvPr>
            <p:ph idx="1"/>
          </p:nvPr>
        </p:nvSpPr>
        <p:spPr>
          <a:xfrm>
            <a:off x="1053204" y="308919"/>
            <a:ext cx="5388785" cy="6240162"/>
          </a:xfrm>
        </p:spPr>
        <p:txBody>
          <a:bodyPr>
            <a:normAutofit/>
          </a:bodyPr>
          <a:lstStyle/>
          <a:p>
            <a:pPr marL="0" indent="0" algn="ctr">
              <a:buNone/>
            </a:pPr>
            <a:endParaRPr lang="en-US" sz="11500" b="1" dirty="0">
              <a:effectLst>
                <a:outerShdw blurRad="38100" dist="38100" dir="2700000" algn="tl">
                  <a:srgbClr val="000000">
                    <a:alpha val="43137"/>
                  </a:srgbClr>
                </a:outerShdw>
              </a:effectLst>
            </a:endParaRPr>
          </a:p>
          <a:p>
            <a:pPr marL="0" indent="0" algn="ctr">
              <a:buNone/>
            </a:pPr>
            <a:r>
              <a:rPr lang="en-US" sz="11500" b="1" dirty="0">
                <a:effectLst>
                  <a:outerShdw blurRad="38100" dist="38100" dir="2700000" algn="tl">
                    <a:srgbClr val="000000">
                      <a:alpha val="43137"/>
                    </a:srgbClr>
                  </a:outerShdw>
                </a:effectLst>
              </a:rPr>
              <a:t>THANK</a:t>
            </a:r>
          </a:p>
        </p:txBody>
      </p:sp>
    </p:spTree>
    <p:extLst>
      <p:ext uri="{BB962C8B-B14F-4D97-AF65-F5344CB8AC3E}">
        <p14:creationId xmlns:p14="http://schemas.microsoft.com/office/powerpoint/2010/main" val="37564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06D2A3-1F84-4B31-BC0B-BAC0BDB93088}"/>
              </a:ext>
            </a:extLst>
          </p:cNvPr>
          <p:cNvSpPr>
            <a:spLocks noGrp="1"/>
          </p:cNvSpPr>
          <p:nvPr>
            <p:ph idx="1"/>
          </p:nvPr>
        </p:nvSpPr>
        <p:spPr/>
        <p:txBody>
          <a:bodyPr>
            <a:normAutofit/>
          </a:bodyPr>
          <a:lstStyle/>
          <a:p>
            <a:r>
              <a:rPr lang="en-US" sz="2800" b="1" dirty="0">
                <a:effectLst>
                  <a:outerShdw blurRad="38100" dist="38100" dir="2700000" algn="tl">
                    <a:srgbClr val="000000">
                      <a:alpha val="43137"/>
                    </a:srgbClr>
                  </a:outerShdw>
                </a:effectLst>
              </a:rPr>
              <a:t>Introduction</a:t>
            </a:r>
          </a:p>
          <a:p>
            <a:r>
              <a:rPr lang="en-US" sz="2800" b="1" dirty="0">
                <a:effectLst>
                  <a:outerShdw blurRad="38100" dist="38100" dir="2700000" algn="tl">
                    <a:srgbClr val="000000">
                      <a:alpha val="43137"/>
                    </a:srgbClr>
                  </a:outerShdw>
                </a:effectLst>
              </a:rPr>
              <a:t>Methodology</a:t>
            </a:r>
          </a:p>
          <a:p>
            <a:r>
              <a:rPr lang="en-US" sz="2800" b="1" dirty="0">
                <a:effectLst>
                  <a:outerShdw blurRad="38100" dist="38100" dir="2700000" algn="tl">
                    <a:srgbClr val="000000">
                      <a:alpha val="43137"/>
                    </a:srgbClr>
                  </a:outerShdw>
                </a:effectLst>
              </a:rPr>
              <a:t>Algorithm Analysis</a:t>
            </a:r>
          </a:p>
          <a:p>
            <a:r>
              <a:rPr lang="en-US" sz="2800" b="1" dirty="0">
                <a:effectLst>
                  <a:outerShdw blurRad="38100" dist="38100" dir="2700000" algn="tl">
                    <a:srgbClr val="000000">
                      <a:alpha val="43137"/>
                    </a:srgbClr>
                  </a:outerShdw>
                </a:effectLst>
              </a:rPr>
              <a:t>Experiments &amp; Result</a:t>
            </a:r>
          </a:p>
          <a:p>
            <a:r>
              <a:rPr lang="en-US" sz="2800" b="1" dirty="0">
                <a:effectLst>
                  <a:outerShdw blurRad="38100" dist="38100" dir="2700000" algn="tl">
                    <a:srgbClr val="000000">
                      <a:alpha val="43137"/>
                    </a:srgbClr>
                  </a:outerShdw>
                </a:effectLst>
              </a:rPr>
              <a:t>Conclusion</a:t>
            </a:r>
          </a:p>
        </p:txBody>
      </p:sp>
      <p:sp>
        <p:nvSpPr>
          <p:cNvPr id="3" name="Title 2">
            <a:extLst>
              <a:ext uri="{FF2B5EF4-FFF2-40B4-BE49-F238E27FC236}">
                <a16:creationId xmlns:a16="http://schemas.microsoft.com/office/drawing/2014/main" id="{B50519D2-07A1-4A3D-A2BB-1A5502281195}"/>
              </a:ext>
            </a:extLst>
          </p:cNvPr>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rPr>
              <a:t>Contents</a:t>
            </a:r>
          </a:p>
        </p:txBody>
      </p:sp>
    </p:spTree>
    <p:extLst>
      <p:ext uri="{BB962C8B-B14F-4D97-AF65-F5344CB8AC3E}">
        <p14:creationId xmlns:p14="http://schemas.microsoft.com/office/powerpoint/2010/main" val="352471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403ADC-7541-43D0-B3CF-5E03747888C2}"/>
              </a:ext>
            </a:extLst>
          </p:cNvPr>
          <p:cNvSpPr>
            <a:spLocks noGrp="1"/>
          </p:cNvSpPr>
          <p:nvPr>
            <p:ph idx="1"/>
          </p:nvPr>
        </p:nvSpPr>
        <p:spPr>
          <a:xfrm>
            <a:off x="581192" y="2180496"/>
            <a:ext cx="11029615" cy="4677504"/>
          </a:xfrm>
        </p:spPr>
        <p:txBody>
          <a:bodyPr/>
          <a:lstStyle/>
          <a:p>
            <a:pPr marL="0" indent="0">
              <a:buNone/>
            </a:pPr>
            <a:r>
              <a:rPr lang="en-US" dirty="0"/>
              <a:t>In This presentation we’ll discuss about “Image Dehazing using Improved Dark Channel Prior and Relativity gaussian”.</a:t>
            </a:r>
          </a:p>
          <a:p>
            <a:pPr marL="0" indent="0">
              <a:buNone/>
            </a:pPr>
            <a:r>
              <a:rPr lang="en-US" dirty="0"/>
              <a:t>Let’s know about </a:t>
            </a:r>
            <a:r>
              <a:rPr lang="en-US" b="1" dirty="0">
                <a:effectLst>
                  <a:outerShdw blurRad="38100" dist="38100" dir="2700000" algn="tl">
                    <a:srgbClr val="000000">
                      <a:alpha val="43137"/>
                    </a:srgbClr>
                  </a:outerShdw>
                </a:effectLst>
              </a:rPr>
              <a:t>Image</a:t>
            </a:r>
            <a:r>
              <a:rPr lang="en-US" dirty="0"/>
              <a:t>. An image is a picture that has been created or copied and stored in electronic form.</a:t>
            </a:r>
          </a:p>
          <a:p>
            <a:pPr marL="0" indent="0">
              <a:buNone/>
            </a:pPr>
            <a:r>
              <a:rPr lang="en-US" dirty="0"/>
              <a:t>Now, </a:t>
            </a:r>
            <a:r>
              <a:rPr lang="en-US" b="1" dirty="0">
                <a:effectLst>
                  <a:outerShdw blurRad="38100" dist="38100" dir="2700000" algn="tl">
                    <a:srgbClr val="000000">
                      <a:alpha val="43137"/>
                    </a:srgbClr>
                  </a:outerShdw>
                </a:effectLst>
              </a:rPr>
              <a:t>What is Hazy Image? </a:t>
            </a:r>
            <a:r>
              <a:rPr lang="en-US" dirty="0"/>
              <a:t>Haze is a main degradation of outdoor images, weakening both colors and contrasts. It is based on a key observation - most local patches in outdoor haze-free images contain some pixels whose intensity is very low in at least one-color channel.</a:t>
            </a:r>
          </a:p>
          <a:p>
            <a:pPr marL="0" indent="0">
              <a:buNone/>
            </a:pPr>
            <a:r>
              <a:rPr lang="en-US" dirty="0"/>
              <a:t>In short, </a:t>
            </a:r>
            <a:r>
              <a:rPr lang="en-US" b="1" i="0" dirty="0">
                <a:effectLst>
                  <a:outerShdw blurRad="38100" dist="38100" dir="2700000" algn="tl">
                    <a:srgbClr val="000000">
                      <a:alpha val="43137"/>
                    </a:srgbClr>
                  </a:outerShdw>
                </a:effectLst>
              </a:rPr>
              <a:t>Image dehazing</a:t>
            </a:r>
            <a:r>
              <a:rPr lang="en-US" b="0" i="0" dirty="0">
                <a:effectLst>
                  <a:outerShdw blurRad="38100" dist="38100" dir="2700000" algn="tl">
                    <a:srgbClr val="000000">
                      <a:alpha val="43137"/>
                    </a:srgbClr>
                  </a:outerShdw>
                </a:effectLst>
              </a:rPr>
              <a:t> </a:t>
            </a:r>
            <a:r>
              <a:rPr lang="en-US" b="0" i="0" dirty="0">
                <a:effectLst/>
              </a:rPr>
              <a:t>aims to recover the uncorrupted content from a hazy image.</a:t>
            </a:r>
          </a:p>
          <a:p>
            <a:pPr marL="0" indent="0">
              <a:buNone/>
            </a:pPr>
            <a:r>
              <a:rPr lang="en-US" dirty="0"/>
              <a:t>Here we’ll recover the </a:t>
            </a:r>
            <a:r>
              <a:rPr lang="en-US" b="0" i="0" dirty="0">
                <a:effectLst/>
              </a:rPr>
              <a:t>content from a hazy image by using </a:t>
            </a:r>
            <a:r>
              <a:rPr lang="en-US" sz="1800" b="1" dirty="0">
                <a:effectLst>
                  <a:outerShdw blurRad="38100" dist="38100" dir="2700000" algn="tl">
                    <a:srgbClr val="000000">
                      <a:alpha val="43137"/>
                    </a:srgbClr>
                  </a:outerShdw>
                </a:effectLst>
                <a:cs typeface="Times New Roman" panose="02020603050405020304" pitchFamily="18" charset="0"/>
              </a:rPr>
              <a:t>Dark Channel Prior </a:t>
            </a:r>
            <a:r>
              <a:rPr lang="en-US" sz="1800" dirty="0">
                <a:cs typeface="Times New Roman" panose="02020603050405020304" pitchFamily="18" charset="0"/>
              </a:rPr>
              <a:t>and</a:t>
            </a:r>
            <a:r>
              <a:rPr lang="en-US" sz="1800" b="1" dirty="0">
                <a:effectLst>
                  <a:outerShdw blurRad="38100" dist="38100" dir="2700000" algn="tl">
                    <a:srgbClr val="000000">
                      <a:alpha val="43137"/>
                    </a:srgbClr>
                  </a:outerShdw>
                </a:effectLst>
                <a:cs typeface="Times New Roman" panose="02020603050405020304" pitchFamily="18" charset="0"/>
              </a:rPr>
              <a:t> Relativity gaussian</a:t>
            </a:r>
          </a:p>
          <a:p>
            <a:pPr marL="0" indent="0">
              <a:buNone/>
            </a:pPr>
            <a:r>
              <a:rPr lang="en-US" b="0" i="0" dirty="0">
                <a:effectLst/>
              </a:rPr>
              <a:t>The </a:t>
            </a:r>
            <a:r>
              <a:rPr lang="en-US" b="1" dirty="0">
                <a:effectLst>
                  <a:outerShdw blurRad="38100" dist="38100" dir="2700000" algn="tl">
                    <a:srgbClr val="000000">
                      <a:alpha val="43137"/>
                    </a:srgbClr>
                  </a:outerShdw>
                </a:effectLst>
              </a:rPr>
              <a:t>D</a:t>
            </a:r>
            <a:r>
              <a:rPr lang="en-US" b="1" i="0" dirty="0">
                <a:effectLst>
                  <a:outerShdw blurRad="38100" dist="38100" dir="2700000" algn="tl">
                    <a:srgbClr val="000000">
                      <a:alpha val="43137"/>
                    </a:srgbClr>
                  </a:outerShdw>
                </a:effectLst>
              </a:rPr>
              <a:t>ark channel prior</a:t>
            </a:r>
            <a:r>
              <a:rPr lang="en-US" b="0" i="0" dirty="0">
                <a:effectLst>
                  <a:outerShdw blurRad="38100" dist="38100" dir="2700000" algn="tl">
                    <a:srgbClr val="000000">
                      <a:alpha val="43137"/>
                    </a:srgbClr>
                  </a:outerShdw>
                </a:effectLst>
              </a:rPr>
              <a:t> </a:t>
            </a:r>
            <a:r>
              <a:rPr lang="en-US" b="0" i="0" dirty="0">
                <a:effectLst/>
              </a:rPr>
              <a:t>is a kind of statistics of outdoor haze-free images. Dark Channel Prior used by </a:t>
            </a:r>
            <a:r>
              <a:rPr lang="en-US" b="1" i="0" dirty="0">
                <a:effectLst>
                  <a:outerShdw blurRad="38100" dist="38100" dir="2700000" algn="tl">
                    <a:srgbClr val="000000">
                      <a:alpha val="43137"/>
                    </a:srgbClr>
                  </a:outerShdw>
                </a:effectLst>
              </a:rPr>
              <a:t>“Kaiming He”</a:t>
            </a:r>
            <a:r>
              <a:rPr lang="en-US" b="0" i="0" dirty="0">
                <a:effectLst/>
              </a:rPr>
              <a:t> for single image dehazing. His observation revealed that, at least one color channel of an RGB image has some pixels of lowest intensities, which tends to zero.</a:t>
            </a:r>
            <a:endParaRPr lang="en-US" dirty="0"/>
          </a:p>
        </p:txBody>
      </p:sp>
      <p:sp>
        <p:nvSpPr>
          <p:cNvPr id="3" name="Title 2">
            <a:extLst>
              <a:ext uri="{FF2B5EF4-FFF2-40B4-BE49-F238E27FC236}">
                <a16:creationId xmlns:a16="http://schemas.microsoft.com/office/drawing/2014/main" id="{A14665F2-7B51-46EF-BA1B-F16EC8DDCAA0}"/>
              </a:ext>
            </a:extLst>
          </p:cNvPr>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4007469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1F01E-8DD8-4BF1-8551-995A0941ED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contrast="20000"/>
                    </a14:imgEffect>
                  </a14:imgLayer>
                </a14:imgProps>
              </a:ext>
            </a:extLst>
          </a:blip>
          <a:stretch>
            <a:fillRect/>
          </a:stretch>
        </p:blipFill>
        <p:spPr>
          <a:xfrm>
            <a:off x="2945026" y="4063646"/>
            <a:ext cx="6301945" cy="2609005"/>
          </a:xfrm>
          <a:prstGeom prst="rect">
            <a:avLst/>
          </a:prstGeom>
          <a:pattFill prst="pct5">
            <a:fgClr>
              <a:schemeClr val="accent1"/>
            </a:fgClr>
            <a:bgClr>
              <a:schemeClr val="bg1"/>
            </a:bgClr>
          </a:pattFill>
        </p:spPr>
      </p:pic>
      <p:sp>
        <p:nvSpPr>
          <p:cNvPr id="2" name="Content Placeholder 1">
            <a:extLst>
              <a:ext uri="{FF2B5EF4-FFF2-40B4-BE49-F238E27FC236}">
                <a16:creationId xmlns:a16="http://schemas.microsoft.com/office/drawing/2014/main" id="{0434730F-8A18-49D7-8603-0624338FDFE1}"/>
              </a:ext>
            </a:extLst>
          </p:cNvPr>
          <p:cNvSpPr>
            <a:spLocks noGrp="1"/>
          </p:cNvSpPr>
          <p:nvPr>
            <p:ph idx="1"/>
          </p:nvPr>
        </p:nvSpPr>
        <p:spPr>
          <a:xfrm>
            <a:off x="581192" y="2180496"/>
            <a:ext cx="11029615" cy="4677504"/>
          </a:xfrm>
        </p:spPr>
        <p:txBody>
          <a:bodyPr/>
          <a:lstStyle/>
          <a:p>
            <a:r>
              <a:rPr lang="en-US" dirty="0"/>
              <a:t>Sources of Hazy image distortion are:</a:t>
            </a:r>
          </a:p>
          <a:p>
            <a:pPr marL="0" indent="0">
              <a:buNone/>
            </a:pPr>
            <a:r>
              <a:rPr lang="en-US" dirty="0"/>
              <a:t>	</a:t>
            </a:r>
            <a:r>
              <a:rPr lang="en-US" b="1" dirty="0">
                <a:effectLst>
                  <a:outerShdw blurRad="38100" dist="38100" dir="2700000" algn="tl">
                    <a:srgbClr val="000000">
                      <a:alpha val="43137"/>
                    </a:srgbClr>
                  </a:outerShdw>
                </a:effectLst>
              </a:rPr>
              <a:t>1. Light Scattering: </a:t>
            </a:r>
            <a:r>
              <a:rPr lang="en-US" b="0" i="0" dirty="0">
                <a:solidFill>
                  <a:srgbClr val="222222"/>
                </a:solidFill>
                <a:effectLst/>
              </a:rPr>
              <a:t>The absorption and/or scattering of natural light due to atmospheric particles 							present as a result of air pollution, varied weathers and water droplets causing mist, 						fog, haze in most parts of the world, lowers contrast of the images mostly captured 						in the outdoors and appear dimmer.</a:t>
            </a:r>
          </a:p>
          <a:p>
            <a:pPr marL="0" indent="0">
              <a:buNone/>
            </a:pPr>
            <a:r>
              <a:rPr lang="en-US" dirty="0"/>
              <a:t>	</a:t>
            </a:r>
            <a:r>
              <a:rPr lang="en-US" b="1" dirty="0">
                <a:effectLst>
                  <a:outerShdw blurRad="38100" dist="38100" dir="2700000" algn="tl">
                    <a:srgbClr val="000000">
                      <a:alpha val="43137"/>
                    </a:srgbClr>
                  </a:outerShdw>
                </a:effectLst>
              </a:rPr>
              <a:t>2. Color Change:	</a:t>
            </a:r>
            <a:r>
              <a:rPr lang="en-US" sz="1800" b="0" i="0" u="none" strike="noStrike" baseline="0" dirty="0"/>
              <a:t>Color change leads to the varying degrees of attenuation.</a:t>
            </a:r>
            <a:endParaRPr lang="en-US" b="1" dirty="0">
              <a:effectLst>
                <a:outerShdw blurRad="38100" dist="38100" dir="2700000" algn="tl">
                  <a:srgbClr val="000000">
                    <a:alpha val="43137"/>
                  </a:srgbClr>
                </a:outerShdw>
              </a:effectLst>
            </a:endParaRPr>
          </a:p>
          <a:p>
            <a:pPr marL="0" indent="0">
              <a:buNone/>
            </a:pPr>
            <a:endParaRPr lang="en-US" dirty="0"/>
          </a:p>
        </p:txBody>
      </p:sp>
      <p:sp>
        <p:nvSpPr>
          <p:cNvPr id="3" name="Title 2">
            <a:extLst>
              <a:ext uri="{FF2B5EF4-FFF2-40B4-BE49-F238E27FC236}">
                <a16:creationId xmlns:a16="http://schemas.microsoft.com/office/drawing/2014/main" id="{A32A253E-4571-4A76-9855-E4FB7A4F7261}"/>
              </a:ext>
            </a:extLst>
          </p:cNvPr>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rPr>
              <a:t>Introduction(cont.)</a:t>
            </a:r>
          </a:p>
        </p:txBody>
      </p:sp>
    </p:spTree>
    <p:extLst>
      <p:ext uri="{BB962C8B-B14F-4D97-AF65-F5344CB8AC3E}">
        <p14:creationId xmlns:p14="http://schemas.microsoft.com/office/powerpoint/2010/main" val="395988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0D149A-8D9A-48C9-8B36-A3ED98A8C072}"/>
              </a:ext>
            </a:extLst>
          </p:cNvPr>
          <p:cNvSpPr>
            <a:spLocks noGrp="1"/>
          </p:cNvSpPr>
          <p:nvPr>
            <p:ph idx="1"/>
          </p:nvPr>
        </p:nvSpPr>
        <p:spPr>
          <a:xfrm>
            <a:off x="581192" y="2180496"/>
            <a:ext cx="11029615" cy="4764001"/>
          </a:xfrm>
        </p:spPr>
        <p:txBody>
          <a:bodyPr>
            <a:normAutofit/>
          </a:bodyPr>
          <a:lstStyle/>
          <a:p>
            <a:r>
              <a:rPr lang="en-US" dirty="0"/>
              <a:t>It has different models. Let’s discuss about its various models:</a:t>
            </a:r>
          </a:p>
          <a:p>
            <a:pPr algn="l">
              <a:buFont typeface="Wingdings" panose="05000000000000000000" pitchFamily="2" charset="2"/>
              <a:buChar char="Ø"/>
            </a:pPr>
            <a:r>
              <a:rPr lang="en-US" sz="1800" b="1" i="0" u="none" strike="noStrike" baseline="0" dirty="0">
                <a:effectLst>
                  <a:outerShdw blurRad="38100" dist="38100" dir="2700000" algn="tl">
                    <a:srgbClr val="000000">
                      <a:alpha val="43137"/>
                    </a:srgbClr>
                  </a:outerShdw>
                </a:effectLst>
              </a:rPr>
              <a:t>Degradation model: </a:t>
            </a:r>
            <a:r>
              <a:rPr lang="en-US" sz="1800" b="0" i="0" u="none" strike="noStrike" baseline="0" dirty="0"/>
              <a:t>Using hazy image formation model, image formed at camera can be given as:</a:t>
            </a:r>
          </a:p>
          <a:p>
            <a:pPr marL="0" indent="0" algn="l">
              <a:buNone/>
            </a:pPr>
            <a:endParaRPr lang="en-US" sz="1800" b="0" i="0" u="none" strike="noStrike" baseline="0" dirty="0">
              <a:latin typeface="YxsygpMjdxcnAdvP4C4E74"/>
            </a:endParaRPr>
          </a:p>
          <a:p>
            <a:pPr marL="0" indent="0" algn="just">
              <a:buNone/>
            </a:pPr>
            <a:r>
              <a:rPr lang="en-US" sz="2000" b="1" dirty="0">
                <a:effectLst>
                  <a:outerShdw blurRad="38100" dist="38100" dir="2700000" algn="tl">
                    <a:srgbClr val="000000">
                      <a:alpha val="43137"/>
                    </a:srgbClr>
                  </a:outerShdw>
                </a:effectLst>
              </a:rPr>
              <a:t>x</a:t>
            </a:r>
            <a:r>
              <a:rPr lang="en-US" sz="2400" b="1" dirty="0">
                <a:effectLst>
                  <a:outerShdw blurRad="38100" dist="38100" dir="2700000" algn="tl">
                    <a:srgbClr val="000000">
                      <a:alpha val="43137"/>
                    </a:srgbClr>
                  </a:outerShdw>
                </a:effectLst>
              </a:rPr>
              <a:t> </a:t>
            </a:r>
            <a:r>
              <a:rPr lang="en-US" dirty="0"/>
              <a:t>represents the image coordinates</a:t>
            </a:r>
          </a:p>
          <a:p>
            <a:pPr marL="0" indent="0" algn="just">
              <a:buNone/>
            </a:pPr>
            <a:r>
              <a:rPr lang="en-US" sz="2000" b="1" dirty="0">
                <a:effectLst>
                  <a:outerShdw blurRad="38100" dist="38100" dir="2700000" algn="tl">
                    <a:srgbClr val="000000">
                      <a:alpha val="43137"/>
                    </a:srgbClr>
                  </a:outerShdw>
                </a:effectLst>
              </a:rPr>
              <a:t>I</a:t>
            </a:r>
            <a:r>
              <a:rPr lang="en-US" dirty="0"/>
              <a:t> is the observed hazy image</a:t>
            </a:r>
          </a:p>
          <a:p>
            <a:pPr marL="0" indent="0" algn="just">
              <a:buNone/>
            </a:pPr>
            <a:r>
              <a:rPr lang="en-US" dirty="0"/>
              <a:t> </a:t>
            </a:r>
            <a:r>
              <a:rPr lang="en-US" sz="2000" b="1" dirty="0">
                <a:effectLst>
                  <a:outerShdw blurRad="38100" dist="38100" dir="2700000" algn="tl">
                    <a:srgbClr val="000000">
                      <a:alpha val="43137"/>
                    </a:srgbClr>
                  </a:outerShdw>
                </a:effectLst>
              </a:rPr>
              <a:t>J</a:t>
            </a:r>
            <a:r>
              <a:rPr lang="en-US" sz="1600" dirty="0"/>
              <a:t> </a:t>
            </a:r>
            <a:r>
              <a:rPr lang="en-US" dirty="0"/>
              <a:t>is the haze-free image</a:t>
            </a:r>
          </a:p>
          <a:p>
            <a:pPr marL="0" indent="0" algn="just">
              <a:buNone/>
            </a:pPr>
            <a:r>
              <a:rPr lang="en-US" sz="2000" b="1" dirty="0">
                <a:effectLst>
                  <a:outerShdw blurRad="38100" dist="38100" dir="2700000" algn="tl">
                    <a:srgbClr val="000000">
                      <a:alpha val="43137"/>
                    </a:srgbClr>
                  </a:outerShdw>
                </a:effectLst>
              </a:rPr>
              <a:t>A</a:t>
            </a:r>
            <a:r>
              <a:rPr lang="en-US" dirty="0"/>
              <a:t> is the global atmospheric light</a:t>
            </a:r>
          </a:p>
          <a:p>
            <a:pPr marL="0" indent="0" algn="just">
              <a:buNone/>
            </a:pPr>
            <a:r>
              <a:rPr lang="en-US" sz="2000" b="1" dirty="0">
                <a:effectLst>
                  <a:outerShdw blurRad="38100" dist="38100" dir="2700000" algn="tl">
                    <a:srgbClr val="000000">
                      <a:alpha val="43137"/>
                    </a:srgbClr>
                  </a:outerShdw>
                </a:effectLst>
              </a:rPr>
              <a:t>β</a:t>
            </a:r>
            <a:r>
              <a:rPr lang="en-US" sz="1600" dirty="0"/>
              <a:t> </a:t>
            </a:r>
            <a:r>
              <a:rPr lang="en-US" dirty="0"/>
              <a:t>is the scattering coefficient of the atmosphere</a:t>
            </a:r>
          </a:p>
          <a:p>
            <a:pPr marL="0" indent="0" algn="just">
              <a:buNone/>
            </a:pPr>
            <a:r>
              <a:rPr lang="en-US" sz="2000" b="1" dirty="0">
                <a:effectLst>
                  <a:outerShdw blurRad="38100" dist="38100" dir="2700000" algn="tl">
                    <a:srgbClr val="000000">
                      <a:alpha val="43137"/>
                    </a:srgbClr>
                  </a:outerShdw>
                </a:effectLst>
              </a:rPr>
              <a:t>d</a:t>
            </a:r>
            <a:r>
              <a:rPr lang="en-US" dirty="0"/>
              <a:t> is the scene depth</a:t>
            </a:r>
            <a:endParaRPr lang="en-US" sz="2000" dirty="0">
              <a:latin typeface="YxsygpMjdxcnAdvP4C4E74"/>
            </a:endParaRPr>
          </a:p>
          <a:p>
            <a:pPr marL="0" indent="0" algn="l">
              <a:buNone/>
            </a:pPr>
            <a:r>
              <a:rPr lang="en-US" sz="1800" b="0" i="0" u="none" strike="noStrike" baseline="0" dirty="0"/>
              <a:t>Here, </a:t>
            </a:r>
            <a:r>
              <a:rPr lang="en-US" sz="2000" b="1" i="0" u="none" strike="noStrike" baseline="0" dirty="0">
                <a:effectLst>
                  <a:outerShdw blurRad="38100" dist="38100" dir="2700000" algn="tl">
                    <a:srgbClr val="000000">
                      <a:alpha val="43137"/>
                    </a:srgbClr>
                  </a:outerShdw>
                </a:effectLst>
              </a:rPr>
              <a:t>e− βd </a:t>
            </a:r>
            <a:r>
              <a:rPr lang="en-US" sz="1800" b="0" i="0" u="none" strike="noStrike" baseline="0" dirty="0"/>
              <a:t>is often represented as the transmission map and is given by:</a:t>
            </a:r>
          </a:p>
        </p:txBody>
      </p:sp>
      <p:sp>
        <p:nvSpPr>
          <p:cNvPr id="3" name="Title 2">
            <a:extLst>
              <a:ext uri="{FF2B5EF4-FFF2-40B4-BE49-F238E27FC236}">
                <a16:creationId xmlns:a16="http://schemas.microsoft.com/office/drawing/2014/main" id="{4459A467-36E1-4AFE-96E4-31BBAA7B0FFE}"/>
              </a:ext>
            </a:extLst>
          </p:cNvPr>
          <p:cNvSpPr>
            <a:spLocks noGrp="1"/>
          </p:cNvSpPr>
          <p:nvPr>
            <p:ph type="title"/>
          </p:nvPr>
        </p:nvSpPr>
        <p:spPr/>
        <p:txBody>
          <a:bodyPr>
            <a:normAutofit/>
          </a:bodyPr>
          <a:lstStyle/>
          <a:p>
            <a:r>
              <a:rPr lang="en-US" sz="3600" b="1" i="0" u="none" strike="noStrike" baseline="0" dirty="0">
                <a:effectLst>
                  <a:outerShdw blurRad="38100" dist="38100" dir="2700000" algn="tl">
                    <a:srgbClr val="000000">
                      <a:alpha val="43137"/>
                    </a:srgbClr>
                  </a:outerShdw>
                </a:effectLst>
                <a:latin typeface="DfvjxwGmgpqjAdvTT99c4c969"/>
              </a:rPr>
              <a:t>Dark channel prior based image dehazing</a:t>
            </a:r>
            <a:endParaRPr lang="en-US" sz="66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C455983-AC3B-4CE2-92F9-1B2A11748A67}"/>
              </a:ext>
            </a:extLst>
          </p:cNvPr>
          <p:cNvPicPr>
            <a:picLocks noChangeAspect="1"/>
          </p:cNvPicPr>
          <p:nvPr/>
        </p:nvPicPr>
        <p:blipFill>
          <a:blip r:embed="rId2"/>
          <a:stretch>
            <a:fillRect/>
          </a:stretch>
        </p:blipFill>
        <p:spPr>
          <a:xfrm>
            <a:off x="3475400" y="2180496"/>
            <a:ext cx="5241197" cy="1853323"/>
          </a:xfrm>
          <a:prstGeom prst="rect">
            <a:avLst/>
          </a:prstGeom>
        </p:spPr>
      </p:pic>
      <p:pic>
        <p:nvPicPr>
          <p:cNvPr id="9" name="Picture 8">
            <a:extLst>
              <a:ext uri="{FF2B5EF4-FFF2-40B4-BE49-F238E27FC236}">
                <a16:creationId xmlns:a16="http://schemas.microsoft.com/office/drawing/2014/main" id="{8211B852-243C-4DAE-9984-722CD2F62B00}"/>
              </a:ext>
            </a:extLst>
          </p:cNvPr>
          <p:cNvPicPr>
            <a:picLocks noChangeAspect="1"/>
          </p:cNvPicPr>
          <p:nvPr/>
        </p:nvPicPr>
        <p:blipFill rotWithShape="1">
          <a:blip r:embed="rId3"/>
          <a:srcRect l="28492" t="39707" r="32770" b="41273"/>
          <a:stretch/>
        </p:blipFill>
        <p:spPr>
          <a:xfrm>
            <a:off x="7809375" y="6128342"/>
            <a:ext cx="1538154" cy="424596"/>
          </a:xfrm>
          <a:prstGeom prst="rect">
            <a:avLst/>
          </a:prstGeom>
        </p:spPr>
      </p:pic>
    </p:spTree>
    <p:extLst>
      <p:ext uri="{BB962C8B-B14F-4D97-AF65-F5344CB8AC3E}">
        <p14:creationId xmlns:p14="http://schemas.microsoft.com/office/powerpoint/2010/main" val="406619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F93F3B-E04B-48CB-A3B7-D9FD7502EB62}"/>
              </a:ext>
            </a:extLst>
          </p:cNvPr>
          <p:cNvSpPr>
            <a:spLocks noGrp="1"/>
          </p:cNvSpPr>
          <p:nvPr>
            <p:ph idx="1"/>
          </p:nvPr>
        </p:nvSpPr>
        <p:spPr>
          <a:xfrm>
            <a:off x="581192" y="2001795"/>
            <a:ext cx="11029615" cy="4856205"/>
          </a:xfrm>
        </p:spPr>
        <p:txBody>
          <a:bodyPr>
            <a:normAutofit/>
          </a:bodyPr>
          <a:lstStyle/>
          <a:p>
            <a:pPr algn="l">
              <a:buFont typeface="Wingdings" panose="05000000000000000000" pitchFamily="2" charset="2"/>
              <a:buChar char="Ø"/>
            </a:pPr>
            <a:r>
              <a:rPr lang="en-US" b="1" i="0" u="none" strike="noStrike" baseline="0" dirty="0">
                <a:effectLst>
                  <a:outerShdw blurRad="38100" dist="38100" dir="2700000" algn="tl">
                    <a:srgbClr val="000000">
                      <a:alpha val="43137"/>
                    </a:srgbClr>
                  </a:outerShdw>
                </a:effectLst>
              </a:rPr>
              <a:t>Dark channel prior (DCP):</a:t>
            </a:r>
            <a:r>
              <a:rPr lang="en-US" dirty="0">
                <a:effectLst>
                  <a:outerShdw blurRad="38100" dist="38100" dir="2700000" algn="tl">
                    <a:srgbClr val="000000">
                      <a:alpha val="43137"/>
                    </a:srgbClr>
                  </a:outerShdw>
                </a:effectLst>
                <a:latin typeface="LpgfjyNwprkpAdvTT86d47313"/>
              </a:rPr>
              <a:t> </a:t>
            </a:r>
            <a:r>
              <a:rPr lang="en-US" dirty="0">
                <a:effectLst>
                  <a:outerShdw blurRad="38100" dist="38100" dir="2700000" algn="tl">
                    <a:srgbClr val="000000">
                      <a:alpha val="43137"/>
                    </a:srgbClr>
                  </a:outerShdw>
                </a:effectLst>
              </a:rPr>
              <a:t>T</a:t>
            </a:r>
            <a:r>
              <a:rPr lang="en-US" b="0" i="0" u="none" strike="noStrike" baseline="0" dirty="0"/>
              <a:t>here are dark pixels whose intensity values are very close to zero for at least one color channel within an image patch. Based on this observation, a dark channel is defined as follows:</a:t>
            </a:r>
          </a:p>
          <a:p>
            <a:pPr marL="0" indent="0" algn="l">
              <a:buNone/>
            </a:pPr>
            <a:endParaRPr lang="en-US" dirty="0">
              <a:effectLst>
                <a:outerShdw blurRad="38100" dist="38100" dir="2700000" algn="tl">
                  <a:srgbClr val="000000">
                    <a:alpha val="43137"/>
                  </a:srgbClr>
                </a:outerShdw>
              </a:effectLst>
            </a:endParaRPr>
          </a:p>
          <a:p>
            <a:pPr algn="l"/>
            <a:endParaRPr lang="en-US" b="1" dirty="0">
              <a:effectLst>
                <a:outerShdw blurRad="38100" dist="38100" dir="2700000" algn="tl">
                  <a:srgbClr val="000000">
                    <a:alpha val="43137"/>
                  </a:srgbClr>
                </a:outerShdw>
              </a:effectLst>
            </a:endParaRPr>
          </a:p>
          <a:p>
            <a:pPr marL="0" indent="0" algn="l">
              <a:buNone/>
            </a:pPr>
            <a:r>
              <a:rPr lang="en-US" sz="2000" b="1" i="0" u="none" strike="noStrike" baseline="0" dirty="0" err="1">
                <a:effectLst>
                  <a:outerShdw blurRad="38100" dist="38100" dir="2700000" algn="tl">
                    <a:srgbClr val="000000">
                      <a:alpha val="43137"/>
                    </a:srgbClr>
                  </a:outerShdw>
                </a:effectLst>
                <a:latin typeface="BmsbdvTmvlhsAdvTT8861b38f.I"/>
              </a:rPr>
              <a:t>Jc</a:t>
            </a:r>
            <a:r>
              <a:rPr lang="en-US" b="1" i="0" u="none" strike="noStrike" baseline="0" dirty="0">
                <a:effectLst>
                  <a:outerShdw blurRad="38100" dist="38100" dir="2700000" algn="tl">
                    <a:srgbClr val="000000">
                      <a:alpha val="43137"/>
                    </a:srgbClr>
                  </a:outerShdw>
                </a:effectLst>
                <a:latin typeface="BmsbdvTmvlhsAdvTT8861b38f.I"/>
              </a:rPr>
              <a:t> </a:t>
            </a:r>
            <a:r>
              <a:rPr lang="en-US" b="0" i="0" u="none" strike="noStrike" baseline="0" dirty="0">
                <a:latin typeface="LpgfjyNwprkpAdvTT86d47313"/>
              </a:rPr>
              <a:t>is an intensity for a color channel </a:t>
            </a:r>
            <a:r>
              <a:rPr lang="en-US" sz="2000" b="1" i="0" u="none" strike="noStrike" baseline="0" dirty="0">
                <a:effectLst>
                  <a:outerShdw blurRad="38100" dist="38100" dir="2700000" algn="tl">
                    <a:srgbClr val="000000">
                      <a:alpha val="43137"/>
                    </a:srgbClr>
                  </a:outerShdw>
                </a:effectLst>
                <a:latin typeface="BmsbdvTmvlhsAdvTT8861b38f.I"/>
              </a:rPr>
              <a:t>c </a:t>
            </a:r>
            <a:r>
              <a:rPr lang="en-US" sz="2000" b="1" i="0" u="none" strike="noStrike" baseline="0" dirty="0">
                <a:effectLst>
                  <a:outerShdw blurRad="38100" dist="38100" dir="2700000" algn="tl">
                    <a:srgbClr val="000000">
                      <a:alpha val="43137"/>
                    </a:srgbClr>
                  </a:outerShdw>
                </a:effectLst>
                <a:latin typeface="YfnxcwGblqftAdvTT86d47313+22"/>
              </a:rPr>
              <a:t>∈ </a:t>
            </a:r>
            <a:r>
              <a:rPr lang="en-US" sz="2000" b="1" i="0" u="none" strike="noStrike" baseline="0" dirty="0">
                <a:effectLst>
                  <a:outerShdw blurRad="38100" dist="38100" dir="2700000" algn="tl">
                    <a:srgbClr val="000000">
                      <a:alpha val="43137"/>
                    </a:srgbClr>
                  </a:outerShdw>
                </a:effectLst>
                <a:latin typeface="LpgfjyNwprkpAdvTT86d47313"/>
              </a:rPr>
              <a:t>{</a:t>
            </a:r>
            <a:r>
              <a:rPr lang="en-US" sz="2000" b="1" i="0" u="none" strike="noStrike" baseline="0" dirty="0">
                <a:effectLst>
                  <a:outerShdw blurRad="38100" dist="38100" dir="2700000" algn="tl">
                    <a:srgbClr val="000000">
                      <a:alpha val="43137"/>
                    </a:srgbClr>
                  </a:outerShdw>
                </a:effectLst>
                <a:latin typeface="BmsbdvTmvlhsAdvTT8861b38f.I"/>
              </a:rPr>
              <a:t>r</a:t>
            </a:r>
            <a:r>
              <a:rPr lang="en-US" sz="2000" b="1" i="0" u="none" strike="noStrike" baseline="0" dirty="0">
                <a:effectLst>
                  <a:outerShdw blurRad="38100" dist="38100" dir="2700000" algn="tl">
                    <a:srgbClr val="000000">
                      <a:alpha val="43137"/>
                    </a:srgbClr>
                  </a:outerShdw>
                </a:effectLst>
                <a:latin typeface="LpgfjyNwprkpAdvTT86d47313"/>
              </a:rPr>
              <a:t>, </a:t>
            </a:r>
            <a:r>
              <a:rPr lang="en-US" sz="2000" b="1" i="0" u="none" strike="noStrike" baseline="0" dirty="0">
                <a:effectLst>
                  <a:outerShdw blurRad="38100" dist="38100" dir="2700000" algn="tl">
                    <a:srgbClr val="000000">
                      <a:alpha val="43137"/>
                    </a:srgbClr>
                  </a:outerShdw>
                </a:effectLst>
                <a:latin typeface="BmsbdvTmvlhsAdvTT8861b38f.I"/>
              </a:rPr>
              <a:t>g</a:t>
            </a:r>
            <a:r>
              <a:rPr lang="en-US" sz="2000" b="1" i="0" u="none" strike="noStrike" baseline="0" dirty="0">
                <a:effectLst>
                  <a:outerShdw blurRad="38100" dist="38100" dir="2700000" algn="tl">
                    <a:srgbClr val="000000">
                      <a:alpha val="43137"/>
                    </a:srgbClr>
                  </a:outerShdw>
                </a:effectLst>
                <a:latin typeface="LpgfjyNwprkpAdvTT86d47313"/>
              </a:rPr>
              <a:t>, </a:t>
            </a:r>
            <a:r>
              <a:rPr lang="en-US" sz="2000" b="1" i="0" u="none" strike="noStrike" baseline="0" dirty="0">
                <a:effectLst>
                  <a:outerShdw blurRad="38100" dist="38100" dir="2700000" algn="tl">
                    <a:srgbClr val="000000">
                      <a:alpha val="43137"/>
                    </a:srgbClr>
                  </a:outerShdw>
                </a:effectLst>
                <a:latin typeface="BmsbdvTmvlhsAdvTT8861b38f.I"/>
              </a:rPr>
              <a:t>b</a:t>
            </a:r>
            <a:r>
              <a:rPr lang="en-US" sz="2000" b="1" i="0" u="none" strike="noStrike" baseline="0" dirty="0">
                <a:effectLst>
                  <a:outerShdw blurRad="38100" dist="38100" dir="2700000" algn="tl">
                    <a:srgbClr val="000000">
                      <a:alpha val="43137"/>
                    </a:srgbClr>
                  </a:outerShdw>
                </a:effectLst>
                <a:latin typeface="LpgfjyNwprkpAdvTT86d47313"/>
              </a:rPr>
              <a:t>}</a:t>
            </a:r>
            <a:r>
              <a:rPr lang="en-US" b="0" i="0" u="none" strike="noStrike" baseline="0" dirty="0">
                <a:latin typeface="LpgfjyNwprkpAdvTT86d47313"/>
              </a:rPr>
              <a:t> of the RGB image </a:t>
            </a:r>
            <a:endParaRPr lang="en-US" dirty="0">
              <a:latin typeface="LpgfjyNwprkpAdvTT86d47313"/>
            </a:endParaRPr>
          </a:p>
          <a:p>
            <a:pPr marL="0" indent="0" algn="l">
              <a:buNone/>
            </a:pPr>
            <a:r>
              <a:rPr lang="en-US" sz="2000" b="1" i="0" u="none" strike="noStrike" baseline="0" dirty="0">
                <a:effectLst>
                  <a:outerShdw blurRad="38100" dist="38100" dir="2700000" algn="tl">
                    <a:srgbClr val="000000">
                      <a:alpha val="43137"/>
                    </a:srgbClr>
                  </a:outerShdw>
                </a:effectLst>
                <a:latin typeface="TkkynsRdxsksAdvTT8861b38f.I+03"/>
              </a:rPr>
              <a:t>Ω</a:t>
            </a:r>
            <a:r>
              <a:rPr lang="en-US" sz="2000" b="1" i="0" u="none" strike="noStrike" baseline="0" dirty="0">
                <a:effectLst>
                  <a:outerShdw blurRad="38100" dist="38100" dir="2700000" algn="tl">
                    <a:srgbClr val="000000">
                      <a:alpha val="43137"/>
                    </a:srgbClr>
                  </a:outerShdw>
                </a:effectLst>
                <a:latin typeface="LpgfjyNwprkpAdvTT86d47313"/>
              </a:rPr>
              <a:t>(</a:t>
            </a:r>
            <a:r>
              <a:rPr lang="en-US" sz="2000" b="1" i="0" u="none" strike="noStrike" baseline="0" dirty="0">
                <a:effectLst>
                  <a:outerShdw blurRad="38100" dist="38100" dir="2700000" algn="tl">
                    <a:srgbClr val="000000">
                      <a:alpha val="43137"/>
                    </a:srgbClr>
                  </a:outerShdw>
                </a:effectLst>
                <a:latin typeface="BmsbdvTmvlhsAdvTT8861b38f.I"/>
              </a:rPr>
              <a:t>x</a:t>
            </a:r>
            <a:r>
              <a:rPr lang="en-US" sz="2000" b="1" i="0" u="none" strike="noStrike" baseline="0" dirty="0">
                <a:effectLst>
                  <a:outerShdw blurRad="38100" dist="38100" dir="2700000" algn="tl">
                    <a:srgbClr val="000000">
                      <a:alpha val="43137"/>
                    </a:srgbClr>
                  </a:outerShdw>
                </a:effectLst>
                <a:latin typeface="LpgfjyNwprkpAdvTT86d47313"/>
              </a:rPr>
              <a:t>) </a:t>
            </a:r>
            <a:r>
              <a:rPr lang="en-US" b="0" i="0" u="none" strike="noStrike" baseline="0" dirty="0">
                <a:latin typeface="LpgfjyNwprkpAdvTT86d47313"/>
              </a:rPr>
              <a:t>is a local patch centered at pixel</a:t>
            </a:r>
            <a:r>
              <a:rPr lang="en-US" sz="2000" b="0" i="0" u="none" strike="noStrike" baseline="0" dirty="0">
                <a:latin typeface="LpgfjyNwprkpAdvTT86d47313"/>
              </a:rPr>
              <a:t> </a:t>
            </a:r>
            <a:r>
              <a:rPr lang="en-US" sz="2000" b="1" i="0" u="none" strike="noStrike" baseline="0" dirty="0">
                <a:effectLst>
                  <a:outerShdw blurRad="38100" dist="38100" dir="2700000" algn="tl">
                    <a:srgbClr val="000000">
                      <a:alpha val="43137"/>
                    </a:srgbClr>
                  </a:outerShdw>
                </a:effectLst>
                <a:latin typeface="BmsbdvTmvlhsAdvTT8861b38f.I"/>
              </a:rPr>
              <a:t>x</a:t>
            </a:r>
          </a:p>
          <a:p>
            <a:pPr marL="0" indent="0" algn="l">
              <a:buNone/>
            </a:pPr>
            <a:r>
              <a:rPr lang="en-US" dirty="0">
                <a:latin typeface="LpgfjyNwprkpAdvTT86d47313"/>
              </a:rPr>
              <a:t>T</a:t>
            </a:r>
            <a:r>
              <a:rPr lang="en-US" b="0" i="0" u="none" strike="noStrike" baseline="0" dirty="0">
                <a:latin typeface="LpgfjyNwprkpAdvTT86d47313"/>
              </a:rPr>
              <a:t>he minimum value among the three color channels and all pixels in</a:t>
            </a:r>
          </a:p>
          <a:p>
            <a:pPr marL="0" indent="0" algn="l">
              <a:buNone/>
            </a:pPr>
            <a:r>
              <a:rPr lang="en-US" b="0" i="0" u="none" strike="noStrike" baseline="0" dirty="0">
                <a:latin typeface="LpgfjyNwprkpAdvTT86d47313"/>
              </a:rPr>
              <a:t> </a:t>
            </a:r>
            <a:r>
              <a:rPr lang="en-US" sz="2000" b="1" i="0" u="none" strike="noStrike" baseline="0" dirty="0">
                <a:effectLst>
                  <a:outerShdw blurRad="38100" dist="38100" dir="2700000" algn="tl">
                    <a:srgbClr val="000000">
                      <a:alpha val="43137"/>
                    </a:srgbClr>
                  </a:outerShdw>
                </a:effectLst>
                <a:latin typeface="TkkynsRdxsksAdvTT8861b38f.I+03"/>
              </a:rPr>
              <a:t>Ω</a:t>
            </a:r>
            <a:r>
              <a:rPr lang="en-US" sz="2000" b="1" i="0" u="none" strike="noStrike" baseline="0" dirty="0">
                <a:effectLst>
                  <a:outerShdw blurRad="38100" dist="38100" dir="2700000" algn="tl">
                    <a:srgbClr val="000000">
                      <a:alpha val="43137"/>
                    </a:srgbClr>
                  </a:outerShdw>
                </a:effectLst>
                <a:latin typeface="LpgfjyNwprkpAdvTT86d47313"/>
              </a:rPr>
              <a:t>(</a:t>
            </a:r>
            <a:r>
              <a:rPr lang="en-US" sz="2000" b="1" i="0" u="none" strike="noStrike" baseline="0" dirty="0">
                <a:effectLst>
                  <a:outerShdw blurRad="38100" dist="38100" dir="2700000" algn="tl">
                    <a:srgbClr val="000000">
                      <a:alpha val="43137"/>
                    </a:srgbClr>
                  </a:outerShdw>
                </a:effectLst>
                <a:latin typeface="BmsbdvTmvlhsAdvTT8861b38f.I"/>
              </a:rPr>
              <a:t>x</a:t>
            </a:r>
            <a:r>
              <a:rPr lang="en-US" sz="2000" b="1" i="0" u="none" strike="noStrike" baseline="0" dirty="0">
                <a:effectLst>
                  <a:outerShdw blurRad="38100" dist="38100" dir="2700000" algn="tl">
                    <a:srgbClr val="000000">
                      <a:alpha val="43137"/>
                    </a:srgbClr>
                  </a:outerShdw>
                </a:effectLst>
                <a:latin typeface="LpgfjyNwprkpAdvTT86d47313"/>
              </a:rPr>
              <a:t>) </a:t>
            </a:r>
            <a:r>
              <a:rPr lang="en-US" b="0" i="0" u="none" strike="noStrike" baseline="0" dirty="0">
                <a:latin typeface="LpgfjyNwprkpAdvTT86d47313"/>
              </a:rPr>
              <a:t>is chosen as the dark channel </a:t>
            </a:r>
            <a:r>
              <a:rPr lang="en-US" sz="2000" b="1" i="0" u="none" strike="noStrike" baseline="0" dirty="0" err="1">
                <a:effectLst>
                  <a:outerShdw blurRad="38100" dist="38100" dir="2700000" algn="tl">
                    <a:srgbClr val="000000">
                      <a:alpha val="43137"/>
                    </a:srgbClr>
                  </a:outerShdw>
                </a:effectLst>
                <a:latin typeface="BmsbdvTmvlhsAdvTT8861b38f.I"/>
              </a:rPr>
              <a:t>J</a:t>
            </a:r>
            <a:r>
              <a:rPr lang="en-US" sz="2000" b="1" i="0" u="none" strike="noStrike" baseline="0" dirty="0" err="1">
                <a:effectLst>
                  <a:outerShdw blurRad="38100" dist="38100" dir="2700000" algn="tl">
                    <a:srgbClr val="000000">
                      <a:alpha val="43137"/>
                    </a:srgbClr>
                  </a:outerShdw>
                </a:effectLst>
                <a:latin typeface="LpgfjyNwprkpAdvTT86d47313"/>
              </a:rPr>
              <a:t>dark</a:t>
            </a:r>
            <a:r>
              <a:rPr lang="en-US" sz="2000" b="1" i="0" u="none" strike="noStrike" baseline="0" dirty="0">
                <a:effectLst>
                  <a:outerShdw blurRad="38100" dist="38100" dir="2700000" algn="tl">
                    <a:srgbClr val="000000">
                      <a:alpha val="43137"/>
                    </a:srgbClr>
                  </a:outerShdw>
                </a:effectLst>
                <a:latin typeface="LpgfjyNwprkpAdvTT86d47313"/>
              </a:rPr>
              <a:t>(</a:t>
            </a:r>
            <a:r>
              <a:rPr lang="en-US" sz="2000" b="1" i="0" u="none" strike="noStrike" baseline="0" dirty="0">
                <a:effectLst>
                  <a:outerShdw blurRad="38100" dist="38100" dir="2700000" algn="tl">
                    <a:srgbClr val="000000">
                      <a:alpha val="43137"/>
                    </a:srgbClr>
                  </a:outerShdw>
                </a:effectLst>
                <a:latin typeface="BmsbdvTmvlhsAdvTT8861b38f.I"/>
              </a:rPr>
              <a:t>x</a:t>
            </a:r>
            <a:r>
              <a:rPr lang="en-US" sz="2000" b="1" i="0" u="none" strike="noStrike" baseline="0" dirty="0">
                <a:effectLst>
                  <a:outerShdw blurRad="38100" dist="38100" dir="2700000" algn="tl">
                    <a:srgbClr val="000000">
                      <a:alpha val="43137"/>
                    </a:srgbClr>
                  </a:outerShdw>
                </a:effectLst>
                <a:latin typeface="LpgfjyNwprkpAdvTT86d47313"/>
              </a:rPr>
              <a:t>)</a:t>
            </a:r>
          </a:p>
          <a:p>
            <a:pPr marL="0" indent="0" algn="l">
              <a:buNone/>
            </a:pPr>
            <a:endParaRPr lang="en-US" b="0" i="0" u="none" strike="noStrike" baseline="0" dirty="0">
              <a:latin typeface="GtjdmhNbbrpfAdvTTb5929f4c"/>
            </a:endParaRPr>
          </a:p>
          <a:p>
            <a:pPr marL="0" indent="0" algn="l">
              <a:buNone/>
            </a:pPr>
            <a:r>
              <a:rPr lang="en-US" b="0" i="0" u="none" strike="noStrike" baseline="0" dirty="0">
                <a:latin typeface="GtjdmhNbbrpfAdvTTb5929f4c"/>
              </a:rPr>
              <a:t>In the given figure: (</a:t>
            </a:r>
            <a:r>
              <a:rPr lang="en-US" b="0" i="0" u="none" strike="noStrike" baseline="0" dirty="0">
                <a:latin typeface="DfvjxwGmgpqjAdvTT99c4c969"/>
              </a:rPr>
              <a:t>a</a:t>
            </a:r>
            <a:r>
              <a:rPr lang="en-US" b="0" i="0" u="none" strike="noStrike" baseline="0" dirty="0">
                <a:latin typeface="GtjdmhNbbrpfAdvTTb5929f4c"/>
              </a:rPr>
              <a:t>) the shadows of buildings and rocks</a:t>
            </a:r>
          </a:p>
          <a:p>
            <a:pPr marL="0" indent="0" algn="l">
              <a:buNone/>
            </a:pPr>
            <a:r>
              <a:rPr lang="en-US" dirty="0">
                <a:latin typeface="GtjdmhNbbrpfAdvTTb5929f4c"/>
              </a:rPr>
              <a:t>				</a:t>
            </a:r>
            <a:r>
              <a:rPr lang="en-US" b="0" i="0" u="none" strike="noStrike" baseline="0" dirty="0">
                <a:latin typeface="GtjdmhNbbrpfAdvTTb5929f4c"/>
              </a:rPr>
              <a:t>(</a:t>
            </a:r>
            <a:r>
              <a:rPr lang="en-US" b="0" i="0" u="none" strike="noStrike" baseline="0" dirty="0">
                <a:latin typeface="DfvjxwGmgpqjAdvTT99c4c969"/>
              </a:rPr>
              <a:t>b</a:t>
            </a:r>
            <a:r>
              <a:rPr lang="en-US" b="0" i="0" u="none" strike="noStrike" baseline="0" dirty="0">
                <a:latin typeface="GtjdmhNbbrpfAdvTTb5929f4c"/>
              </a:rPr>
              <a:t>) colorful flowers and scenes</a:t>
            </a:r>
          </a:p>
          <a:p>
            <a:pPr marL="0" indent="0" algn="l">
              <a:buNone/>
            </a:pPr>
            <a:r>
              <a:rPr lang="en-US" dirty="0">
                <a:latin typeface="GtjdmhNbbrpfAdvTTb5929f4c"/>
              </a:rPr>
              <a:t>				</a:t>
            </a:r>
            <a:r>
              <a:rPr lang="en-US" b="0" i="0" u="none" strike="noStrike" baseline="0" dirty="0">
                <a:latin typeface="GtjdmhNbbrpfAdvTTb5929f4c"/>
              </a:rPr>
              <a:t>(</a:t>
            </a:r>
            <a:r>
              <a:rPr lang="en-US" b="0" i="0" u="none" strike="noStrike" baseline="0" dirty="0">
                <a:latin typeface="DfvjxwGmgpqjAdvTT99c4c969"/>
              </a:rPr>
              <a:t>c</a:t>
            </a:r>
            <a:r>
              <a:rPr lang="en-US" b="0" i="0" u="none" strike="noStrike" baseline="0" dirty="0">
                <a:latin typeface="GtjdmhNbbrpfAdvTTb5929f4c"/>
              </a:rPr>
              <a:t>) tree trunks and stones</a:t>
            </a:r>
            <a:endParaRPr lang="en-US" b="1"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0CDF1735-0976-48B3-AF71-C91EF879737C}"/>
              </a:ext>
            </a:extLst>
          </p:cNvPr>
          <p:cNvSpPr>
            <a:spLocks noGrp="1"/>
          </p:cNvSpPr>
          <p:nvPr>
            <p:ph type="title"/>
          </p:nvPr>
        </p:nvSpPr>
        <p:spPr/>
        <p:txBody>
          <a:bodyPr>
            <a:normAutofit/>
          </a:bodyPr>
          <a:lstStyle/>
          <a:p>
            <a:r>
              <a:rPr lang="en-US" sz="3600" b="1" i="0" u="none" strike="noStrike" baseline="0" dirty="0">
                <a:effectLst>
                  <a:outerShdw blurRad="38100" dist="38100" dir="2700000" algn="tl">
                    <a:srgbClr val="000000">
                      <a:alpha val="43137"/>
                    </a:srgbClr>
                  </a:outerShdw>
                </a:effectLst>
                <a:latin typeface="DfvjxwGmgpqjAdvTT99c4c969"/>
              </a:rPr>
              <a:t>Dark channel prior based image dehazing(cont.)</a:t>
            </a:r>
            <a:endParaRPr lang="en-US" sz="36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0A1EDA4F-1E2A-4551-B456-D1C21C52BA9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7000"/>
                    </a14:imgEffect>
                  </a14:imgLayer>
                </a14:imgProps>
              </a:ext>
            </a:extLst>
          </a:blip>
          <a:srcRect l="6287" t="53110" r="47389" b="27980"/>
          <a:stretch/>
        </p:blipFill>
        <p:spPr>
          <a:xfrm>
            <a:off x="1467683" y="2602905"/>
            <a:ext cx="3432517" cy="787790"/>
          </a:xfrm>
          <a:prstGeom prst="rect">
            <a:avLst/>
          </a:prstGeom>
        </p:spPr>
      </p:pic>
      <p:pic>
        <p:nvPicPr>
          <p:cNvPr id="9" name="Picture 8">
            <a:extLst>
              <a:ext uri="{FF2B5EF4-FFF2-40B4-BE49-F238E27FC236}">
                <a16:creationId xmlns:a16="http://schemas.microsoft.com/office/drawing/2014/main" id="{CD52F5A6-9522-4036-B8ED-D6ABE4709934}"/>
              </a:ext>
            </a:extLst>
          </p:cNvPr>
          <p:cNvPicPr>
            <a:picLocks noChangeAspect="1"/>
          </p:cNvPicPr>
          <p:nvPr/>
        </p:nvPicPr>
        <p:blipFill>
          <a:blip r:embed="rId4"/>
          <a:stretch>
            <a:fillRect/>
          </a:stretch>
        </p:blipFill>
        <p:spPr>
          <a:xfrm>
            <a:off x="7291801" y="2996800"/>
            <a:ext cx="4125843" cy="3640450"/>
          </a:xfrm>
          <a:prstGeom prst="rect">
            <a:avLst/>
          </a:prstGeom>
        </p:spPr>
      </p:pic>
    </p:spTree>
    <p:extLst>
      <p:ext uri="{BB962C8B-B14F-4D97-AF65-F5344CB8AC3E}">
        <p14:creationId xmlns:p14="http://schemas.microsoft.com/office/powerpoint/2010/main" val="108776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8DEEA9-ACAD-43D0-85C7-FB89B48FAE11}"/>
              </a:ext>
            </a:extLst>
          </p:cNvPr>
          <p:cNvSpPr>
            <a:spLocks noGrp="1"/>
          </p:cNvSpPr>
          <p:nvPr>
            <p:ph idx="1"/>
          </p:nvPr>
        </p:nvSpPr>
        <p:spPr/>
        <p:txBody>
          <a:bodyPr/>
          <a:lstStyle/>
          <a:p>
            <a:pPr>
              <a:buFont typeface="Wingdings" panose="05000000000000000000" pitchFamily="2" charset="2"/>
              <a:buChar char="Ø"/>
            </a:pPr>
            <a:r>
              <a:rPr lang="en-US" sz="1800" b="1" i="0" u="none" strike="noStrike" baseline="0" dirty="0">
                <a:effectLst>
                  <a:outerShdw blurRad="38100" dist="38100" dir="2700000" algn="tl">
                    <a:srgbClr val="000000">
                      <a:alpha val="43137"/>
                    </a:srgbClr>
                  </a:outerShdw>
                </a:effectLst>
              </a:rPr>
              <a:t>DCP-based image dehazing: </a:t>
            </a:r>
            <a:r>
              <a:rPr lang="en-US" sz="1800" b="0" i="0" u="none" strike="noStrike" baseline="0" dirty="0">
                <a:latin typeface="LpgfjyNwprkpAdvTT86d47313"/>
              </a:rPr>
              <a:t>DCP-based dehazing algorithm is:</a:t>
            </a:r>
          </a:p>
          <a:p>
            <a:pPr marL="0" indent="0" algn="l">
              <a:buNone/>
            </a:pPr>
            <a:r>
              <a:rPr lang="en-US" dirty="0">
                <a:latin typeface="LpgfjyNwprkpAdvTT86d47313"/>
              </a:rPr>
              <a:t>T</a:t>
            </a:r>
            <a:r>
              <a:rPr lang="en-US" sz="1800" b="0" i="0" u="none" strike="noStrike" baseline="0" dirty="0">
                <a:latin typeface="LpgfjyNwprkpAdvTT86d47313"/>
              </a:rPr>
              <a:t>he dark channel is first constructed from the input image.</a:t>
            </a:r>
          </a:p>
          <a:p>
            <a:pPr marL="0" indent="0" algn="l">
              <a:buNone/>
            </a:pPr>
            <a:r>
              <a:rPr lang="en-US" sz="1800" b="0" i="0" u="none" strike="noStrike" baseline="0" dirty="0">
                <a:latin typeface="LpgfjyNwprkpAdvTT86d47313"/>
              </a:rPr>
              <a:t>The atmospheric light and the transmission map are then obtained from the dark channel.</a:t>
            </a:r>
          </a:p>
          <a:p>
            <a:pPr marL="0" indent="0" algn="l">
              <a:buNone/>
            </a:pPr>
            <a:r>
              <a:rPr lang="en-US" sz="1800" b="0" i="0" u="none" strike="noStrike" baseline="0" dirty="0">
                <a:latin typeface="LpgfjyNwprkpAdvTT86d47313"/>
              </a:rPr>
              <a:t> The transmission map is further refined, and the haze-free image is finally reconstructed.</a:t>
            </a:r>
          </a:p>
          <a:p>
            <a:pPr marL="0" indent="0" algn="l">
              <a:buNone/>
            </a:pPr>
            <a:endParaRPr lang="en-US" dirty="0">
              <a:latin typeface="LpgfjyNwprkpAdvTT86d47313"/>
            </a:endParaRPr>
          </a:p>
          <a:p>
            <a:pPr marL="342900" indent="-342900" algn="l">
              <a:buAutoNum type="alphaLcPeriod"/>
            </a:pPr>
            <a:r>
              <a:rPr lang="en-US" sz="1800" b="0" i="0" u="none" strike="noStrike" baseline="0" dirty="0">
                <a:latin typeface="GtjdmhNbbrpfAdvTTb5929f4c"/>
              </a:rPr>
              <a:t>Hazy image</a:t>
            </a:r>
          </a:p>
          <a:p>
            <a:pPr marL="342900" indent="-342900" algn="l">
              <a:buAutoNum type="alphaLcPeriod"/>
            </a:pPr>
            <a:r>
              <a:rPr lang="en-US" sz="1800" b="0" i="0" u="none" strike="noStrike" baseline="0" dirty="0">
                <a:latin typeface="GtjdmhNbbrpfAdvTTb5929f4c"/>
              </a:rPr>
              <a:t>Dark channel of (</a:t>
            </a:r>
            <a:r>
              <a:rPr lang="en-US" sz="1800" b="0" i="0" u="none" strike="noStrike" baseline="0" dirty="0">
                <a:latin typeface="DfvjxwGmgpqjAdvTT99c4c969"/>
              </a:rPr>
              <a:t>a</a:t>
            </a:r>
            <a:r>
              <a:rPr lang="en-US" sz="1800" b="0" i="0" u="none" strike="noStrike" baseline="0" dirty="0">
                <a:latin typeface="GtjdmhNbbrpfAdvTTb5929f4c"/>
              </a:rPr>
              <a:t>)</a:t>
            </a:r>
            <a:endParaRPr lang="en-US" dirty="0"/>
          </a:p>
        </p:txBody>
      </p:sp>
      <p:sp>
        <p:nvSpPr>
          <p:cNvPr id="3" name="Title 2">
            <a:extLst>
              <a:ext uri="{FF2B5EF4-FFF2-40B4-BE49-F238E27FC236}">
                <a16:creationId xmlns:a16="http://schemas.microsoft.com/office/drawing/2014/main" id="{07FA5F55-E657-4A98-86C2-1F42C3815C9F}"/>
              </a:ext>
            </a:extLst>
          </p:cNvPr>
          <p:cNvSpPr>
            <a:spLocks noGrp="1"/>
          </p:cNvSpPr>
          <p:nvPr>
            <p:ph type="title"/>
          </p:nvPr>
        </p:nvSpPr>
        <p:spPr/>
        <p:txBody>
          <a:bodyPr>
            <a:normAutofit fontScale="90000"/>
          </a:bodyPr>
          <a:lstStyle/>
          <a:p>
            <a:r>
              <a:rPr lang="en-US" sz="4000" b="1" i="0" u="none" strike="noStrike" baseline="0" dirty="0">
                <a:effectLst>
                  <a:outerShdw blurRad="38100" dist="38100" dir="2700000" algn="tl">
                    <a:srgbClr val="000000">
                      <a:alpha val="43137"/>
                    </a:srgbClr>
                  </a:outerShdw>
                </a:effectLst>
                <a:latin typeface="DfvjxwGmgpqjAdvTT99c4c969"/>
              </a:rPr>
              <a:t>Dark channel prior based image dehazing(cont.)</a:t>
            </a:r>
            <a:endParaRPr lang="en-US" dirty="0"/>
          </a:p>
        </p:txBody>
      </p:sp>
      <p:pic>
        <p:nvPicPr>
          <p:cNvPr id="5" name="Picture 4">
            <a:extLst>
              <a:ext uri="{FF2B5EF4-FFF2-40B4-BE49-F238E27FC236}">
                <a16:creationId xmlns:a16="http://schemas.microsoft.com/office/drawing/2014/main" id="{176DA184-82E5-4BFA-A714-0D51D9F33DF6}"/>
              </a:ext>
            </a:extLst>
          </p:cNvPr>
          <p:cNvPicPr>
            <a:picLocks noChangeAspect="1"/>
          </p:cNvPicPr>
          <p:nvPr/>
        </p:nvPicPr>
        <p:blipFill>
          <a:blip r:embed="rId2"/>
          <a:stretch>
            <a:fillRect/>
          </a:stretch>
        </p:blipFill>
        <p:spPr>
          <a:xfrm>
            <a:off x="6887347" y="1903149"/>
            <a:ext cx="3777222" cy="776625"/>
          </a:xfrm>
          <a:prstGeom prst="rect">
            <a:avLst/>
          </a:prstGeom>
        </p:spPr>
      </p:pic>
      <p:pic>
        <p:nvPicPr>
          <p:cNvPr id="7" name="Picture 6">
            <a:extLst>
              <a:ext uri="{FF2B5EF4-FFF2-40B4-BE49-F238E27FC236}">
                <a16:creationId xmlns:a16="http://schemas.microsoft.com/office/drawing/2014/main" id="{EBC651DC-5F27-48E5-8576-26764C82C2DF}"/>
              </a:ext>
            </a:extLst>
          </p:cNvPr>
          <p:cNvPicPr>
            <a:picLocks noChangeAspect="1"/>
          </p:cNvPicPr>
          <p:nvPr/>
        </p:nvPicPr>
        <p:blipFill>
          <a:blip r:embed="rId3"/>
          <a:stretch>
            <a:fillRect/>
          </a:stretch>
        </p:blipFill>
        <p:spPr>
          <a:xfrm>
            <a:off x="3092468" y="3859165"/>
            <a:ext cx="4490037" cy="2901678"/>
          </a:xfrm>
          <a:prstGeom prst="rect">
            <a:avLst/>
          </a:prstGeom>
        </p:spPr>
      </p:pic>
      <p:sp>
        <p:nvSpPr>
          <p:cNvPr id="8" name="Rectangle 7">
            <a:extLst>
              <a:ext uri="{FF2B5EF4-FFF2-40B4-BE49-F238E27FC236}">
                <a16:creationId xmlns:a16="http://schemas.microsoft.com/office/drawing/2014/main" id="{15F93BB6-F6E0-4AC4-AF5C-021490E7EFD7}"/>
              </a:ext>
            </a:extLst>
          </p:cNvPr>
          <p:cNvSpPr/>
          <p:nvPr/>
        </p:nvSpPr>
        <p:spPr>
          <a:xfrm>
            <a:off x="609511" y="3744097"/>
            <a:ext cx="7076392" cy="3016746"/>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802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1000">
              <a:schemeClr val="bg1">
                <a:tint val="90000"/>
                <a:alpha val="0"/>
                <a:lumMod val="0"/>
                <a:lumOff val="100000"/>
              </a:schemeClr>
            </a:gs>
            <a:gs pos="100000">
              <a:schemeClr val="accent4">
                <a:lumMod val="60000"/>
                <a:lumOff val="40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E0A7F0-6981-4CFC-974F-D970D9DD0992}"/>
              </a:ext>
            </a:extLst>
          </p:cNvPr>
          <p:cNvSpPr>
            <a:spLocks noGrp="1"/>
          </p:cNvSpPr>
          <p:nvPr>
            <p:ph idx="1"/>
          </p:nvPr>
        </p:nvSpPr>
        <p:spPr>
          <a:xfrm>
            <a:off x="436098" y="2060921"/>
            <a:ext cx="11174709" cy="4797079"/>
          </a:xfrm>
        </p:spPr>
        <p:txBody>
          <a:bodyPr>
            <a:normAutofit/>
          </a:bodyPr>
          <a:lstStyle/>
          <a:p>
            <a:pPr algn="l"/>
            <a:r>
              <a:rPr lang="en-US" dirty="0"/>
              <a:t>Previously, </a:t>
            </a:r>
            <a:r>
              <a:rPr lang="en-US" sz="1800" b="0" i="0" u="none" strike="noStrike" baseline="0" dirty="0">
                <a:latin typeface="LpgfjyNwprkpAdvTT86d47313"/>
              </a:rPr>
              <a:t>we reviewed the original DCP-based dehazing algorithm. Instead of analyzing each method individually, we classify all the methods in accordance with the four steps of image dehazing and then perform a step-by-step analysis.</a:t>
            </a:r>
          </a:p>
          <a:p>
            <a:pPr algn="l">
              <a:buFont typeface="Wingdings" panose="05000000000000000000" pitchFamily="2" charset="2"/>
              <a:buChar char="Ø"/>
            </a:pPr>
            <a:r>
              <a:rPr lang="en-US" sz="1800" b="1" i="0" u="none" strike="noStrike" baseline="0" dirty="0">
                <a:effectLst>
                  <a:outerShdw blurRad="38100" dist="38100" dir="2700000" algn="tl">
                    <a:srgbClr val="000000">
                      <a:alpha val="43137"/>
                    </a:srgbClr>
                  </a:outerShdw>
                </a:effectLst>
                <a:latin typeface="XkpcrmCdfmjqAdvTT83913201.I"/>
              </a:rPr>
              <a:t>Dark channel construction: </a:t>
            </a:r>
            <a:r>
              <a:rPr lang="en-US" sz="1800" b="0" i="0" u="none" strike="noStrike" baseline="0" dirty="0">
                <a:latin typeface="LpgfjyNwprkpAdvTT86d47313"/>
              </a:rPr>
              <a:t>Most conventional DCP-based dehazing methods estimate the dark channel from the input hazy image </a:t>
            </a:r>
            <a:r>
              <a:rPr lang="en-US" sz="2000" b="1" i="0" u="none" strike="noStrike" baseline="0" dirty="0">
                <a:effectLst>
                  <a:outerShdw blurRad="38100" dist="38100" dir="2700000" algn="tl">
                    <a:srgbClr val="000000">
                      <a:alpha val="43137"/>
                    </a:srgbClr>
                  </a:outerShdw>
                </a:effectLst>
                <a:latin typeface="BmsbdvTmvlhsAdvTT8861b38f.I"/>
              </a:rPr>
              <a:t>I</a:t>
            </a:r>
            <a:r>
              <a:rPr lang="en-US" sz="1800" b="0" i="0" u="none" strike="noStrike" baseline="0" dirty="0">
                <a:latin typeface="LpgfjyNwprkpAdvTT86d47313"/>
              </a:rPr>
              <a:t>.</a:t>
            </a:r>
          </a:p>
          <a:p>
            <a:pPr marL="0" indent="0" algn="l">
              <a:buNone/>
            </a:pPr>
            <a:r>
              <a:rPr lang="en-US" sz="1800" b="0" i="0" u="none" strike="noStrike" baseline="0" dirty="0">
                <a:latin typeface="LpgfjyNwprkpAdvTT86d47313"/>
              </a:rPr>
              <a:t>In the given equation, the size of the local patch </a:t>
            </a:r>
            <a:r>
              <a:rPr lang="en-US" sz="2000" b="1" i="0" u="none" strike="noStrike" baseline="0" dirty="0">
                <a:effectLst>
                  <a:outerShdw blurRad="38100" dist="38100" dir="2700000" algn="tl">
                    <a:srgbClr val="000000">
                      <a:alpha val="43137"/>
                    </a:srgbClr>
                  </a:outerShdw>
                </a:effectLst>
                <a:latin typeface="TkkynsRdxsksAdvTT8861b38f.I+03"/>
              </a:rPr>
              <a:t>Ω</a:t>
            </a:r>
            <a:r>
              <a:rPr lang="en-US" sz="2000" b="1" i="0" u="none" strike="noStrike" baseline="0" dirty="0">
                <a:effectLst>
                  <a:outerShdw blurRad="38100" dist="38100" dir="2700000" algn="tl">
                    <a:srgbClr val="000000">
                      <a:alpha val="43137"/>
                    </a:srgbClr>
                  </a:outerShdw>
                </a:effectLst>
                <a:latin typeface="LpgfjyNwprkpAdvTT86d47313"/>
              </a:rPr>
              <a:t>(</a:t>
            </a:r>
            <a:r>
              <a:rPr lang="en-US" sz="2000" b="1" i="0" u="none" strike="noStrike" baseline="0" dirty="0">
                <a:effectLst>
                  <a:outerShdw blurRad="38100" dist="38100" dir="2700000" algn="tl">
                    <a:srgbClr val="000000">
                      <a:alpha val="43137"/>
                    </a:srgbClr>
                  </a:outerShdw>
                </a:effectLst>
                <a:latin typeface="BmsbdvTmvlhsAdvTT8861b38f.I"/>
              </a:rPr>
              <a:t>x</a:t>
            </a:r>
            <a:r>
              <a:rPr lang="en-US" sz="2000" b="1" i="0" u="none" strike="noStrike" baseline="0" dirty="0">
                <a:effectLst>
                  <a:outerShdw blurRad="38100" dist="38100" dir="2700000" algn="tl">
                    <a:srgbClr val="000000">
                      <a:alpha val="43137"/>
                    </a:srgbClr>
                  </a:outerShdw>
                </a:effectLst>
                <a:latin typeface="LpgfjyNwprkpAdvTT86d47313"/>
              </a:rPr>
              <a:t>) </a:t>
            </a:r>
            <a:r>
              <a:rPr lang="en-US" sz="1800" b="0" i="0" u="none" strike="noStrike" baseline="0" dirty="0">
                <a:latin typeface="LpgfjyNwprkpAdvTT86d47313"/>
              </a:rPr>
              <a:t>is the</a:t>
            </a:r>
            <a:r>
              <a:rPr lang="en-US" dirty="0">
                <a:latin typeface="LpgfjyNwprkpAdvTT86d47313"/>
              </a:rPr>
              <a:t> </a:t>
            </a:r>
            <a:r>
              <a:rPr lang="en-US" sz="1800" b="0" i="0" u="none" strike="noStrike" baseline="0" dirty="0">
                <a:latin typeface="LpgfjyNwprkpAdvTT86d47313"/>
              </a:rPr>
              <a:t>only parameter that needs</a:t>
            </a:r>
          </a:p>
          <a:p>
            <a:pPr marL="0" indent="0" algn="l">
              <a:buNone/>
            </a:pPr>
            <a:r>
              <a:rPr lang="en-US" sz="1800" b="0" i="0" u="none" strike="noStrike" baseline="0" dirty="0">
                <a:latin typeface="LpgfjyNwprkpAdvTT86d47313"/>
              </a:rPr>
              <a:t>to be determined. Although the effect of the size of the local patch is significant, most conventional methods simply use a local patch with a fixed size or do not specify the size of the local patch.</a:t>
            </a:r>
          </a:p>
          <a:p>
            <a:pPr marL="0" indent="0" algn="l">
              <a:buNone/>
            </a:pPr>
            <a:r>
              <a:rPr lang="en-US" dirty="0"/>
              <a:t>T</a:t>
            </a:r>
            <a:r>
              <a:rPr lang="en-US" sz="1800" b="0" i="0" u="none" strike="noStrike" baseline="0" dirty="0"/>
              <a:t>he median operator as follows:			</a:t>
            </a:r>
            <a:r>
              <a:rPr lang="en-US" sz="1600" b="0" i="0" u="none" strike="noStrike" baseline="0" dirty="0">
                <a:latin typeface="DfvjxwGmgpqjAdvTT99c4c969"/>
              </a:rPr>
              <a:t>(a) </a:t>
            </a:r>
            <a:r>
              <a:rPr lang="en-US" sz="1600" b="0" i="0" u="none" strike="noStrike" baseline="0" dirty="0">
                <a:latin typeface="GtjdmhNbbrpfAdvTTb5929f4c"/>
              </a:rPr>
              <a:t>Hazy images </a:t>
            </a:r>
          </a:p>
          <a:p>
            <a:pPr marL="0" indent="0" algn="l">
              <a:buNone/>
            </a:pPr>
            <a:r>
              <a:rPr lang="en-US" sz="1600" b="0" i="0" u="none" strike="noStrike" baseline="0" dirty="0">
                <a:latin typeface="GtjdmhNbbrpfAdvTTb5929f4c"/>
              </a:rPr>
              <a:t>			</a:t>
            </a:r>
            <a:r>
              <a:rPr lang="en-US" sz="1600" dirty="0">
                <a:latin typeface="GtjdmhNbbrpfAdvTTb5929f4c"/>
              </a:rPr>
              <a:t>						</a:t>
            </a:r>
            <a:r>
              <a:rPr lang="en-US" sz="1600" b="0" i="0" u="none" strike="noStrike" baseline="0" dirty="0">
                <a:latin typeface="GtjdmhNbbrpfAdvTTb5929f4c"/>
              </a:rPr>
              <a:t>Dark channels obtained</a:t>
            </a:r>
          </a:p>
          <a:p>
            <a:pPr marL="0" indent="0" algn="l">
              <a:buNone/>
            </a:pPr>
            <a:r>
              <a:rPr lang="en-US" sz="1600" dirty="0">
                <a:latin typeface="GtjdmhNbbrpfAdvTTb5929f4c"/>
              </a:rPr>
              <a:t>									</a:t>
            </a:r>
            <a:r>
              <a:rPr lang="en-US" sz="1600" b="0" i="0" u="none" strike="noStrike" baseline="0" dirty="0">
                <a:latin typeface="GtjdmhNbbrpfAdvTTb5929f4c"/>
              </a:rPr>
              <a:t> with the patch size of</a:t>
            </a:r>
          </a:p>
          <a:p>
            <a:pPr marL="0" indent="0" algn="l">
              <a:buNone/>
            </a:pPr>
            <a:r>
              <a:rPr lang="en-US" sz="1600" b="0" i="0" u="none" strike="noStrike" baseline="0" dirty="0">
                <a:latin typeface="GtjdmhNbbrpfAdvTTb5929f4c"/>
              </a:rPr>
              <a:t>									 (</a:t>
            </a:r>
            <a:r>
              <a:rPr lang="en-US" sz="1600" b="0" i="0" u="none" strike="noStrike" baseline="0" dirty="0">
                <a:latin typeface="DfvjxwGmgpqjAdvTT99c4c969"/>
              </a:rPr>
              <a:t>b</a:t>
            </a:r>
            <a:r>
              <a:rPr lang="en-US" sz="1600" b="0" i="0" u="none" strike="noStrike" baseline="0" dirty="0">
                <a:latin typeface="GtjdmhNbbrpfAdvTTb5929f4c"/>
              </a:rPr>
              <a:t>)3 × 3, (</a:t>
            </a:r>
            <a:r>
              <a:rPr lang="en-US" sz="1600" b="0" i="0" u="none" strike="noStrike" baseline="0" dirty="0">
                <a:latin typeface="DfvjxwGmgpqjAdvTT99c4c969"/>
              </a:rPr>
              <a:t>c</a:t>
            </a:r>
            <a:r>
              <a:rPr lang="en-US" sz="1600" b="0" i="0" u="none" strike="noStrike" baseline="0" dirty="0">
                <a:latin typeface="GtjdmhNbbrpfAdvTTb5929f4c"/>
              </a:rPr>
              <a:t>) 7×7, </a:t>
            </a:r>
          </a:p>
          <a:p>
            <a:pPr marL="0" indent="0" algn="l">
              <a:buNone/>
            </a:pPr>
            <a:r>
              <a:rPr lang="en-US" sz="1600" b="0" i="0" u="none" strike="noStrike" baseline="0" dirty="0">
                <a:latin typeface="GtjdmhNbbrpfAdvTTb5929f4c"/>
              </a:rPr>
              <a:t>									(</a:t>
            </a:r>
            <a:r>
              <a:rPr lang="en-US" sz="1600" b="0" i="0" u="none" strike="noStrike" baseline="0" dirty="0">
                <a:latin typeface="DfvjxwGmgpqjAdvTT99c4c969"/>
              </a:rPr>
              <a:t>d</a:t>
            </a:r>
            <a:r>
              <a:rPr lang="en-US" sz="1600" b="0" i="0" u="none" strike="noStrike" baseline="0" dirty="0">
                <a:latin typeface="GtjdmhNbbrpfAdvTTb5929f4c"/>
              </a:rPr>
              <a:t>) 11 × 11, (</a:t>
            </a:r>
            <a:r>
              <a:rPr lang="en-US" sz="1600" b="0" i="0" u="none" strike="noStrike" baseline="0" dirty="0">
                <a:latin typeface="DfvjxwGmgpqjAdvTT99c4c969"/>
              </a:rPr>
              <a:t>e</a:t>
            </a:r>
            <a:r>
              <a:rPr lang="en-US" sz="1600" b="0" i="0" u="none" strike="noStrike" baseline="0" dirty="0">
                <a:latin typeface="GtjdmhNbbrpfAdvTTb5929f4c"/>
              </a:rPr>
              <a:t>) 15×15</a:t>
            </a:r>
            <a:endParaRPr lang="en-US" sz="1600" b="0" i="0" u="none" strike="noStrike" baseline="0" dirty="0"/>
          </a:p>
          <a:p>
            <a:pPr marL="0" indent="0" algn="l">
              <a:buNone/>
            </a:pPr>
            <a:endParaRPr lang="en-US" b="1"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93C4840A-CB41-44C3-B336-F496108CA6A9}"/>
              </a:ext>
            </a:extLst>
          </p:cNvPr>
          <p:cNvSpPr>
            <a:spLocks noGrp="1"/>
          </p:cNvSpPr>
          <p:nvPr>
            <p:ph type="title"/>
          </p:nvPr>
        </p:nvSpPr>
        <p:spPr/>
        <p:txBody>
          <a:bodyPr>
            <a:normAutofit/>
          </a:bodyPr>
          <a:lstStyle/>
          <a:p>
            <a:r>
              <a:rPr lang="en-US" sz="3600" b="1" i="0" u="none" strike="noStrike" baseline="0" dirty="0">
                <a:effectLst>
                  <a:outerShdw blurRad="38100" dist="38100" dir="2700000" algn="tl">
                    <a:srgbClr val="000000">
                      <a:alpha val="43137"/>
                    </a:srgbClr>
                  </a:outerShdw>
                </a:effectLst>
              </a:rPr>
              <a:t>Analysis of DCP-based dehazing algorithms</a:t>
            </a:r>
            <a:endParaRPr lang="en-US" sz="66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22722DEB-7BEA-418F-8284-4246845213FF}"/>
              </a:ext>
            </a:extLst>
          </p:cNvPr>
          <p:cNvPicPr>
            <a:picLocks noChangeAspect="1"/>
          </p:cNvPicPr>
          <p:nvPr/>
        </p:nvPicPr>
        <p:blipFill rotWithShape="1">
          <a:blip r:embed="rId2"/>
          <a:srcRect l="6771" t="52595" r="48958" b="31472"/>
          <a:stretch/>
        </p:blipFill>
        <p:spPr>
          <a:xfrm>
            <a:off x="8753307" y="3690595"/>
            <a:ext cx="2641600" cy="534535"/>
          </a:xfrm>
          <a:prstGeom prst="rect">
            <a:avLst/>
          </a:prstGeom>
          <a:gradFill>
            <a:gsLst>
              <a:gs pos="100000">
                <a:schemeClr val="bg1">
                  <a:tint val="90000"/>
                  <a:alpha val="0"/>
                  <a:lumMod val="0"/>
                  <a:lumOff val="100000"/>
                </a:schemeClr>
              </a:gs>
              <a:gs pos="100000">
                <a:schemeClr val="accent4">
                  <a:lumMod val="60000"/>
                  <a:lumOff val="40000"/>
                </a:schemeClr>
              </a:gs>
            </a:gsLst>
            <a:path path="circle">
              <a:fillToRect l="50000" t="50000" r="100000" b="100000"/>
            </a:path>
          </a:gradFill>
        </p:spPr>
      </p:pic>
      <p:pic>
        <p:nvPicPr>
          <p:cNvPr id="9" name="Picture 8">
            <a:extLst>
              <a:ext uri="{FF2B5EF4-FFF2-40B4-BE49-F238E27FC236}">
                <a16:creationId xmlns:a16="http://schemas.microsoft.com/office/drawing/2014/main" id="{B098B642-D269-4F49-B864-5DFCEEA1B541}"/>
              </a:ext>
            </a:extLst>
          </p:cNvPr>
          <p:cNvPicPr>
            <a:picLocks noChangeAspect="1"/>
          </p:cNvPicPr>
          <p:nvPr/>
        </p:nvPicPr>
        <p:blipFill>
          <a:blip r:embed="rId3"/>
          <a:stretch>
            <a:fillRect/>
          </a:stretch>
        </p:blipFill>
        <p:spPr>
          <a:xfrm>
            <a:off x="436098" y="5180940"/>
            <a:ext cx="4076700" cy="857250"/>
          </a:xfrm>
          <a:prstGeom prst="rect">
            <a:avLst/>
          </a:prstGeom>
        </p:spPr>
      </p:pic>
      <p:pic>
        <p:nvPicPr>
          <p:cNvPr id="11" name="Picture 10">
            <a:extLst>
              <a:ext uri="{FF2B5EF4-FFF2-40B4-BE49-F238E27FC236}">
                <a16:creationId xmlns:a16="http://schemas.microsoft.com/office/drawing/2014/main" id="{D20B53BF-51A5-4011-97A6-EBF253ABE6D9}"/>
              </a:ext>
            </a:extLst>
          </p:cNvPr>
          <p:cNvPicPr>
            <a:picLocks noChangeAspect="1"/>
          </p:cNvPicPr>
          <p:nvPr/>
        </p:nvPicPr>
        <p:blipFill>
          <a:blip r:embed="rId4"/>
          <a:stretch>
            <a:fillRect/>
          </a:stretch>
        </p:blipFill>
        <p:spPr>
          <a:xfrm>
            <a:off x="6877309" y="5025538"/>
            <a:ext cx="4878593" cy="1666517"/>
          </a:xfrm>
          <a:prstGeom prst="rect">
            <a:avLst/>
          </a:prstGeom>
        </p:spPr>
      </p:pic>
      <p:sp>
        <p:nvSpPr>
          <p:cNvPr id="13" name="Rectangle 12">
            <a:extLst>
              <a:ext uri="{FF2B5EF4-FFF2-40B4-BE49-F238E27FC236}">
                <a16:creationId xmlns:a16="http://schemas.microsoft.com/office/drawing/2014/main" id="{08BB0BD8-E3B3-4C77-9556-60AA1806505B}"/>
              </a:ext>
            </a:extLst>
          </p:cNvPr>
          <p:cNvSpPr/>
          <p:nvPr/>
        </p:nvSpPr>
        <p:spPr>
          <a:xfrm>
            <a:off x="4504212" y="4842291"/>
            <a:ext cx="7337332" cy="184976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822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287DFA-F91A-4B10-976B-BC09D7E065D5}"/>
              </a:ext>
            </a:extLst>
          </p:cNvPr>
          <p:cNvSpPr>
            <a:spLocks noGrp="1"/>
          </p:cNvSpPr>
          <p:nvPr>
            <p:ph idx="1"/>
          </p:nvPr>
        </p:nvSpPr>
        <p:spPr>
          <a:xfrm>
            <a:off x="581193" y="2064698"/>
            <a:ext cx="11029615" cy="4793302"/>
          </a:xfrm>
        </p:spPr>
        <p:txBody>
          <a:bodyPr>
            <a:normAutofit/>
          </a:bodyPr>
          <a:lstStyle/>
          <a:p>
            <a:pPr algn="l">
              <a:buFont typeface="Wingdings" panose="05000000000000000000" pitchFamily="2" charset="2"/>
              <a:buChar char="Ø"/>
            </a:pPr>
            <a:r>
              <a:rPr lang="en-US" b="1" i="0" u="none" strike="noStrike" baseline="0" dirty="0">
                <a:effectLst>
                  <a:outerShdw blurRad="38100" dist="38100" dir="2700000" algn="tl">
                    <a:srgbClr val="000000">
                      <a:alpha val="43137"/>
                    </a:srgbClr>
                  </a:outerShdw>
                </a:effectLst>
              </a:rPr>
              <a:t>Atmospheric light estimation: </a:t>
            </a:r>
            <a:r>
              <a:rPr lang="en-US" b="0" i="0" u="none" strike="noStrike" baseline="0" dirty="0">
                <a:latin typeface="LpgfjyNwprkpAdvTT86d47313"/>
              </a:rPr>
              <a:t>The majority of conventional DCP-based dehazing methods estimate </a:t>
            </a:r>
            <a:r>
              <a:rPr lang="en-US" b="0" i="0" u="none" strike="noStrike" baseline="0" dirty="0">
                <a:latin typeface="BmsbdvTmvlhsAdvTT8861b38f.I"/>
              </a:rPr>
              <a:t>A </a:t>
            </a:r>
            <a:r>
              <a:rPr lang="en-US" b="0" i="0" u="none" strike="noStrike" baseline="0" dirty="0">
                <a:latin typeface="LpgfjyNwprkpAdvTT86d47313"/>
              </a:rPr>
              <a:t>as described in previous, the pixel with the highest dark channel value is used directly as follows:</a:t>
            </a:r>
          </a:p>
          <a:p>
            <a:pPr marL="0" indent="0" algn="l">
              <a:buNone/>
            </a:pPr>
            <a:endParaRPr lang="en-US" b="0" i="0" u="none" strike="noStrike" baseline="0" dirty="0">
              <a:latin typeface="LpgfjyNwprkpAdvTT86d47313"/>
            </a:endParaRPr>
          </a:p>
          <a:p>
            <a:pPr marL="0" indent="0" algn="l">
              <a:buNone/>
            </a:pPr>
            <a:endParaRPr lang="en-US" dirty="0">
              <a:latin typeface="LpgfjyNwprkpAdvTT86d47313"/>
            </a:endParaRPr>
          </a:p>
          <a:p>
            <a:pPr marL="0" indent="0" algn="l">
              <a:buNone/>
            </a:pPr>
            <a:r>
              <a:rPr lang="en-US" sz="1800" b="0" i="0" u="none" strike="noStrike" baseline="0" dirty="0">
                <a:latin typeface="GtjdmhNbbrpfAdvTTb5929f4c"/>
              </a:rPr>
              <a:t>Atmospheric light estimation. </a:t>
            </a:r>
            <a:r>
              <a:rPr lang="en-US" sz="1800" b="0" i="0" u="none" strike="noStrike" baseline="0" dirty="0">
                <a:latin typeface="DfvjxwGmgpqjAdvTT99c4c969"/>
              </a:rPr>
              <a:t>(a) </a:t>
            </a:r>
            <a:r>
              <a:rPr lang="en-US" sz="1800" b="0" i="0" u="none" strike="noStrike" baseline="0" dirty="0">
                <a:latin typeface="GtjdmhNbbrpfAdvTTb5929f4c"/>
              </a:rPr>
              <a:t>Hazy image.</a:t>
            </a:r>
          </a:p>
          <a:p>
            <a:pPr marL="0" indent="0" algn="l">
              <a:buNone/>
            </a:pPr>
            <a:r>
              <a:rPr lang="en-US" sz="1800" b="0" i="0" u="none" strike="noStrike" baseline="0" dirty="0">
                <a:latin typeface="GtjdmhNbbrpfAdvTTb5929f4c"/>
              </a:rPr>
              <a:t> The pixels in the dark channel that are used</a:t>
            </a:r>
          </a:p>
          <a:p>
            <a:pPr marL="0" indent="0" algn="l">
              <a:buNone/>
            </a:pPr>
            <a:r>
              <a:rPr lang="en-US" sz="1800" b="0" i="0" u="none" strike="noStrike" baseline="0" dirty="0">
                <a:latin typeface="GtjdmhNbbrpfAdvTTb5929f4c"/>
              </a:rPr>
              <a:t> to estimate the atmospheric light when the</a:t>
            </a:r>
          </a:p>
          <a:p>
            <a:pPr marL="0" indent="0" algn="l">
              <a:buNone/>
            </a:pPr>
            <a:r>
              <a:rPr lang="en-US" sz="1800" b="0" i="0" u="none" strike="noStrike" baseline="0" dirty="0">
                <a:latin typeface="GtjdmhNbbrpfAdvTTb5929f4c"/>
              </a:rPr>
              <a:t> size of </a:t>
            </a:r>
            <a:r>
              <a:rPr lang="en-US" sz="1800" b="0" i="0" u="none" strike="noStrike" baseline="0" dirty="0">
                <a:latin typeface="KdwhqmPhpcttAdvTT1b53b5fb.I+03"/>
              </a:rPr>
              <a:t>Ω </a:t>
            </a:r>
            <a:r>
              <a:rPr lang="en-US" sz="1800" b="0" i="0" u="none" strike="noStrike" baseline="0" dirty="0">
                <a:latin typeface="GtjdmhNbbrpfAdvTTb5929f4c"/>
              </a:rPr>
              <a:t>is (</a:t>
            </a:r>
            <a:r>
              <a:rPr lang="en-US" sz="1800" b="0" i="0" u="none" strike="noStrike" baseline="0" dirty="0">
                <a:latin typeface="DfvjxwGmgpqjAdvTT99c4c969"/>
              </a:rPr>
              <a:t>b</a:t>
            </a:r>
            <a:r>
              <a:rPr lang="en-US" sz="1800" b="0" i="0" u="none" strike="noStrike" baseline="0" dirty="0">
                <a:latin typeface="GtjdmhNbbrpfAdvTTb5929f4c"/>
              </a:rPr>
              <a:t>) 3 × 3 and (</a:t>
            </a:r>
            <a:r>
              <a:rPr lang="en-US" sz="1800" b="0" i="0" u="none" strike="noStrike" baseline="0" dirty="0">
                <a:latin typeface="DfvjxwGmgpqjAdvTT99c4c969"/>
              </a:rPr>
              <a:t>c</a:t>
            </a:r>
            <a:r>
              <a:rPr lang="en-US" sz="1800" b="0" i="0" u="none" strike="noStrike" baseline="0" dirty="0">
                <a:latin typeface="GtjdmhNbbrpfAdvTTb5929f4c"/>
              </a:rPr>
              <a:t>) 32×32</a:t>
            </a:r>
            <a:endParaRPr lang="en-US" b="0" i="0" u="none" strike="noStrike" baseline="0" dirty="0">
              <a:latin typeface="LpgfjyNwprkpAdvTT86d47313"/>
            </a:endParaRPr>
          </a:p>
          <a:p>
            <a:pPr marL="0" indent="0" algn="l">
              <a:buNone/>
            </a:pPr>
            <a:r>
              <a:rPr lang="en-US" sz="1800" b="0" i="0" u="none" strike="noStrike" baseline="0" dirty="0">
                <a:latin typeface="GtjdmhNbbrpfAdvTTb5929f4c"/>
              </a:rPr>
              <a:t>												</a:t>
            </a:r>
            <a:endParaRPr lang="en-US" b="1"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F0EFCFB-614C-491C-BBE6-752A6FFA72B3}"/>
              </a:ext>
            </a:extLst>
          </p:cNvPr>
          <p:cNvSpPr>
            <a:spLocks noGrp="1"/>
          </p:cNvSpPr>
          <p:nvPr>
            <p:ph type="title"/>
          </p:nvPr>
        </p:nvSpPr>
        <p:spPr/>
        <p:txBody>
          <a:bodyPr>
            <a:normAutofit fontScale="90000"/>
          </a:bodyPr>
          <a:lstStyle/>
          <a:p>
            <a:r>
              <a:rPr lang="en-US" sz="4000" b="1" i="0" u="none" strike="noStrike" baseline="0" dirty="0">
                <a:effectLst>
                  <a:outerShdw blurRad="38100" dist="38100" dir="2700000" algn="tl">
                    <a:srgbClr val="000000">
                      <a:alpha val="43137"/>
                    </a:srgbClr>
                  </a:outerShdw>
                </a:effectLst>
              </a:rPr>
              <a:t>Analysis of DCP-based dehazing algorithms(cont.)</a:t>
            </a:r>
            <a:endParaRPr lang="en-US" dirty="0"/>
          </a:p>
        </p:txBody>
      </p:sp>
      <p:pic>
        <p:nvPicPr>
          <p:cNvPr id="5" name="Picture 4">
            <a:extLst>
              <a:ext uri="{FF2B5EF4-FFF2-40B4-BE49-F238E27FC236}">
                <a16:creationId xmlns:a16="http://schemas.microsoft.com/office/drawing/2014/main" id="{0EF3CBD8-6B38-4BB0-BCA2-68A42A8BC14D}"/>
              </a:ext>
            </a:extLst>
          </p:cNvPr>
          <p:cNvPicPr>
            <a:picLocks noChangeAspect="1"/>
          </p:cNvPicPr>
          <p:nvPr/>
        </p:nvPicPr>
        <p:blipFill>
          <a:blip r:embed="rId2"/>
          <a:stretch>
            <a:fillRect/>
          </a:stretch>
        </p:blipFill>
        <p:spPr>
          <a:xfrm>
            <a:off x="4529576" y="2691253"/>
            <a:ext cx="3132846" cy="638893"/>
          </a:xfrm>
          <a:prstGeom prst="rect">
            <a:avLst/>
          </a:prstGeom>
        </p:spPr>
      </p:pic>
      <p:pic>
        <p:nvPicPr>
          <p:cNvPr id="16" name="Picture 15">
            <a:extLst>
              <a:ext uri="{FF2B5EF4-FFF2-40B4-BE49-F238E27FC236}">
                <a16:creationId xmlns:a16="http://schemas.microsoft.com/office/drawing/2014/main" id="{D392E06D-A1E2-424D-9700-DF82B48782F8}"/>
              </a:ext>
            </a:extLst>
          </p:cNvPr>
          <p:cNvPicPr>
            <a:picLocks noChangeAspect="1"/>
          </p:cNvPicPr>
          <p:nvPr/>
        </p:nvPicPr>
        <p:blipFill>
          <a:blip r:embed="rId3"/>
          <a:stretch>
            <a:fillRect/>
          </a:stretch>
        </p:blipFill>
        <p:spPr>
          <a:xfrm>
            <a:off x="5117933" y="3429000"/>
            <a:ext cx="5906697" cy="3300992"/>
          </a:xfrm>
          <a:prstGeom prst="rect">
            <a:avLst/>
          </a:prstGeom>
        </p:spPr>
      </p:pic>
      <p:sp>
        <p:nvSpPr>
          <p:cNvPr id="17" name="Rectangle 16">
            <a:extLst>
              <a:ext uri="{FF2B5EF4-FFF2-40B4-BE49-F238E27FC236}">
                <a16:creationId xmlns:a16="http://schemas.microsoft.com/office/drawing/2014/main" id="{C830D63B-DFBF-4D6C-9167-FC38020C9721}"/>
              </a:ext>
            </a:extLst>
          </p:cNvPr>
          <p:cNvSpPr/>
          <p:nvPr/>
        </p:nvSpPr>
        <p:spPr>
          <a:xfrm>
            <a:off x="581193" y="3330146"/>
            <a:ext cx="10556707" cy="352785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1531417"/>
      </p:ext>
    </p:extLst>
  </p:cSld>
  <p:clrMapOvr>
    <a:masterClrMapping/>
  </p:clrMapOvr>
</p:sld>
</file>

<file path=ppt/theme/theme1.xml><?xml version="1.0" encoding="utf-8"?>
<a:theme xmlns:a="http://schemas.openxmlformats.org/drawingml/2006/main" name="Dividend">
  <a:themeElements>
    <a:clrScheme name="Custom 11">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Custom 2">
      <a:majorFont>
        <a:latin typeface="Candara"/>
        <a:ea typeface=""/>
        <a:cs typeface=""/>
      </a:majorFont>
      <a:minorFont>
        <a:latin typeface="Candara"/>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ln>
          <a:noFill/>
        </a:ln>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Presentation1" id="{F529A05C-9967-417B-A795-0EE2DA56A977}" vid="{B371D623-29EC-4410-98F2-D4F69349AE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531C3B7-F137-4B62-A714-55F90281BDA7}">
  <ds:schemaRefs>
    <ds:schemaRef ds:uri="http://schemas.microsoft.com/sharepoint/v3/contenttype/forms"/>
  </ds:schemaRefs>
</ds:datastoreItem>
</file>

<file path=customXml/itemProps2.xml><?xml version="1.0" encoding="utf-8"?>
<ds:datastoreItem xmlns:ds="http://schemas.openxmlformats.org/officeDocument/2006/customXml" ds:itemID="{0B8FDF75-6DB0-420B-9CE9-4E2094004A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732F72-BAE4-4D8F-B5A8-4D4D584BF69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Looks like, sounds like</Template>
  <TotalTime>2083</TotalTime>
  <Words>1534</Words>
  <Application>Microsoft Office PowerPoint</Application>
  <PresentationFormat>Widescreen</PresentationFormat>
  <Paragraphs>132</Paragraphs>
  <Slides>17</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vt:i4>
      </vt:variant>
    </vt:vector>
  </HeadingPairs>
  <TitlesOfParts>
    <vt:vector size="35" baseType="lpstr">
      <vt:lpstr>Agency FB</vt:lpstr>
      <vt:lpstr>Bahnschrift</vt:lpstr>
      <vt:lpstr>BmsbdvTmvlhsAdvTT8861b38f.I</vt:lpstr>
      <vt:lpstr>Calibri</vt:lpstr>
      <vt:lpstr>Candara</vt:lpstr>
      <vt:lpstr>DfvjxwGmgpqjAdvTT99c4c969</vt:lpstr>
      <vt:lpstr>GtjdmhNbbrpfAdvTTb5929f4c</vt:lpstr>
      <vt:lpstr>KdwhqmPhpcttAdvTT1b53b5fb.I+03</vt:lpstr>
      <vt:lpstr>LpgfjyNwprkpAdvTT86d47313</vt:lpstr>
      <vt:lpstr>NnvcyfVswvdtAdvTT1b53b5fb.I</vt:lpstr>
      <vt:lpstr>Times New Roman</vt:lpstr>
      <vt:lpstr>TkkynsRdxsksAdvTT8861b38f.I+03</vt:lpstr>
      <vt:lpstr>Wingdings</vt:lpstr>
      <vt:lpstr>Wingdings 2</vt:lpstr>
      <vt:lpstr>XkpcrmCdfmjqAdvTT83913201.I</vt:lpstr>
      <vt:lpstr>YfnxcwGblqftAdvTT86d47313+22</vt:lpstr>
      <vt:lpstr>YxsygpMjdxcnAdvP4C4E74</vt:lpstr>
      <vt:lpstr>Dividend</vt:lpstr>
      <vt:lpstr>Image Dehazing  using Improved Dark Channel Prior and Relativity gaussian</vt:lpstr>
      <vt:lpstr>Contents</vt:lpstr>
      <vt:lpstr>Introduction</vt:lpstr>
      <vt:lpstr>Introduction(cont.)</vt:lpstr>
      <vt:lpstr>Dark channel prior based image dehazing</vt:lpstr>
      <vt:lpstr>Dark channel prior based image dehazing(cont.)</vt:lpstr>
      <vt:lpstr>Dark channel prior based image dehazing(cont.)</vt:lpstr>
      <vt:lpstr>Analysis of DCP-based dehazing algorithms</vt:lpstr>
      <vt:lpstr>Analysis of DCP-based dehazing algorithms(cont.)</vt:lpstr>
      <vt:lpstr>Analysis of DCP-based dehazing algorithms(cont.)</vt:lpstr>
      <vt:lpstr>Analysis of DCP-based dehazing algorithms(cont.)</vt:lpstr>
      <vt:lpstr>Experiments &amp; Result</vt:lpstr>
      <vt:lpstr>Experiments &amp; Result(cont.)</vt:lpstr>
      <vt:lpstr>Experiments &amp; Result(cont.)</vt:lpstr>
      <vt:lpstr>Experiments &amp; Result(cont.)</vt:lpstr>
      <vt:lpstr>Conclusion</vt:lpstr>
      <vt:lpstr>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Dehazing  using Improved Dark Channel Prior and Relativity gaussian</dc:title>
  <dc:creator>Omar Farhan</dc:creator>
  <cp:lastModifiedBy>Omar Farhan</cp:lastModifiedBy>
  <cp:revision>72</cp:revision>
  <dcterms:created xsi:type="dcterms:W3CDTF">2021-03-27T15:51:03Z</dcterms:created>
  <dcterms:modified xsi:type="dcterms:W3CDTF">2021-03-30T09:34:56Z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